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95"/>
  </p:notesMasterIdLst>
  <p:handoutMasterIdLst>
    <p:handoutMasterId r:id="rId96"/>
  </p:handoutMasterIdLst>
  <p:sldIdLst>
    <p:sldId id="256" r:id="rId2"/>
    <p:sldId id="482" r:id="rId3"/>
    <p:sldId id="260" r:id="rId4"/>
    <p:sldId id="442" r:id="rId5"/>
    <p:sldId id="443" r:id="rId6"/>
    <p:sldId id="445" r:id="rId7"/>
    <p:sldId id="444" r:id="rId8"/>
    <p:sldId id="446" r:id="rId9"/>
    <p:sldId id="447" r:id="rId10"/>
    <p:sldId id="448" r:id="rId11"/>
    <p:sldId id="483" r:id="rId12"/>
    <p:sldId id="484" r:id="rId13"/>
    <p:sldId id="486" r:id="rId14"/>
    <p:sldId id="488" r:id="rId15"/>
    <p:sldId id="489" r:id="rId16"/>
    <p:sldId id="487" r:id="rId17"/>
    <p:sldId id="485" r:id="rId18"/>
    <p:sldId id="449" r:id="rId19"/>
    <p:sldId id="450" r:id="rId20"/>
    <p:sldId id="451" r:id="rId21"/>
    <p:sldId id="452" r:id="rId22"/>
    <p:sldId id="453" r:id="rId23"/>
    <p:sldId id="454" r:id="rId24"/>
    <p:sldId id="455" r:id="rId25"/>
    <p:sldId id="367" r:id="rId26"/>
    <p:sldId id="368" r:id="rId27"/>
    <p:sldId id="457" r:id="rId28"/>
    <p:sldId id="481" r:id="rId29"/>
    <p:sldId id="369" r:id="rId30"/>
    <p:sldId id="406" r:id="rId31"/>
    <p:sldId id="458" r:id="rId32"/>
    <p:sldId id="370" r:id="rId33"/>
    <p:sldId id="371" r:id="rId34"/>
    <p:sldId id="372" r:id="rId35"/>
    <p:sldId id="373" r:id="rId36"/>
    <p:sldId id="374" r:id="rId37"/>
    <p:sldId id="407" r:id="rId38"/>
    <p:sldId id="408" r:id="rId39"/>
    <p:sldId id="375" r:id="rId40"/>
    <p:sldId id="376" r:id="rId41"/>
    <p:sldId id="377" r:id="rId42"/>
    <p:sldId id="378" r:id="rId43"/>
    <p:sldId id="379" r:id="rId44"/>
    <p:sldId id="380" r:id="rId45"/>
    <p:sldId id="381" r:id="rId46"/>
    <p:sldId id="382" r:id="rId47"/>
    <p:sldId id="384" r:id="rId48"/>
    <p:sldId id="385" r:id="rId49"/>
    <p:sldId id="386" r:id="rId50"/>
    <p:sldId id="409" r:id="rId51"/>
    <p:sldId id="389" r:id="rId52"/>
    <p:sldId id="390" r:id="rId53"/>
    <p:sldId id="391" r:id="rId54"/>
    <p:sldId id="392" r:id="rId55"/>
    <p:sldId id="394" r:id="rId56"/>
    <p:sldId id="395" r:id="rId57"/>
    <p:sldId id="396" r:id="rId58"/>
    <p:sldId id="397" r:id="rId59"/>
    <p:sldId id="398" r:id="rId60"/>
    <p:sldId id="399" r:id="rId61"/>
    <p:sldId id="400" r:id="rId62"/>
    <p:sldId id="401" r:id="rId63"/>
    <p:sldId id="402" r:id="rId64"/>
    <p:sldId id="403" r:id="rId65"/>
    <p:sldId id="410" r:id="rId66"/>
    <p:sldId id="411" r:id="rId67"/>
    <p:sldId id="412" r:id="rId68"/>
    <p:sldId id="413" r:id="rId69"/>
    <p:sldId id="414" r:id="rId70"/>
    <p:sldId id="415" r:id="rId71"/>
    <p:sldId id="459" r:id="rId72"/>
    <p:sldId id="460" r:id="rId73"/>
    <p:sldId id="461" r:id="rId74"/>
    <p:sldId id="462" r:id="rId75"/>
    <p:sldId id="463" r:id="rId76"/>
    <p:sldId id="464" r:id="rId77"/>
    <p:sldId id="465" r:id="rId78"/>
    <p:sldId id="466" r:id="rId79"/>
    <p:sldId id="467" r:id="rId80"/>
    <p:sldId id="468" r:id="rId81"/>
    <p:sldId id="469" r:id="rId82"/>
    <p:sldId id="470" r:id="rId83"/>
    <p:sldId id="471" r:id="rId84"/>
    <p:sldId id="472" r:id="rId85"/>
    <p:sldId id="473" r:id="rId86"/>
    <p:sldId id="474" r:id="rId87"/>
    <p:sldId id="475" r:id="rId88"/>
    <p:sldId id="476" r:id="rId89"/>
    <p:sldId id="477" r:id="rId90"/>
    <p:sldId id="478" r:id="rId91"/>
    <p:sldId id="479" r:id="rId92"/>
    <p:sldId id="480" r:id="rId93"/>
    <p:sldId id="431"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7"/>
    <p:restoredTop sz="94729"/>
  </p:normalViewPr>
  <p:slideViewPr>
    <p:cSldViewPr snapToGrid="0" snapToObjects="1">
      <p:cViewPr varScale="1">
        <p:scale>
          <a:sx n="87" d="100"/>
          <a:sy n="87" d="100"/>
        </p:scale>
        <p:origin x="120" y="246"/>
      </p:cViewPr>
      <p:guideLst>
        <p:guide orient="horz" pos="2160"/>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30C70-2F97-9D4F-B055-A811B675D3C0}" type="doc">
      <dgm:prSet loTypeId="urn:microsoft.com/office/officeart/2005/8/layout/hierarchy2" loCatId="" qsTypeId="urn:microsoft.com/office/officeart/2005/8/quickstyle/simple2" qsCatId="simple" csTypeId="urn:microsoft.com/office/officeart/2005/8/colors/accent0_1" csCatId="mainScheme" phldr="1"/>
      <dgm:spPr/>
      <dgm:t>
        <a:bodyPr/>
        <a:lstStyle/>
        <a:p>
          <a:endParaRPr lang="en-US"/>
        </a:p>
      </dgm:t>
    </dgm:pt>
    <dgm:pt modelId="{B7C9247F-B2DF-0C42-8889-61E9E4831CC8}">
      <dgm:prSet phldrT="[Text]" custT="1"/>
      <dgm:spPr/>
      <dgm:t>
        <a:bodyPr/>
        <a:lstStyle/>
        <a:p>
          <a:r>
            <a:rPr lang="en-US" sz="2200" dirty="0">
              <a:solidFill>
                <a:srgbClr val="0000FF"/>
              </a:solidFill>
            </a:rPr>
            <a:t>Deep Generative Models</a:t>
          </a:r>
        </a:p>
      </dgm:t>
    </dgm:pt>
    <dgm:pt modelId="{2BDAC304-1464-5149-8A47-25CF5AF8EA78}" type="parTrans" cxnId="{F2C98B77-2556-2047-9B86-78CD01855457}">
      <dgm:prSet/>
      <dgm:spPr/>
      <dgm:t>
        <a:bodyPr/>
        <a:lstStyle/>
        <a:p>
          <a:endParaRPr lang="en-US" sz="2200"/>
        </a:p>
      </dgm:t>
    </dgm:pt>
    <dgm:pt modelId="{F967389A-F399-B245-A2FC-901B322D4CE9}" type="sibTrans" cxnId="{F2C98B77-2556-2047-9B86-78CD01855457}">
      <dgm:prSet/>
      <dgm:spPr/>
      <dgm:t>
        <a:bodyPr/>
        <a:lstStyle/>
        <a:p>
          <a:endParaRPr lang="en-US" sz="2200"/>
        </a:p>
      </dgm:t>
    </dgm:pt>
    <dgm:pt modelId="{783EB77B-DA8E-D149-9408-76E2D31C52E3}">
      <dgm:prSet phldrT="[Text]" custT="1"/>
      <dgm:spPr/>
      <dgm:t>
        <a:bodyPr/>
        <a:lstStyle/>
        <a:p>
          <a:r>
            <a:rPr lang="en-US" sz="2200" dirty="0">
              <a:solidFill>
                <a:srgbClr val="0000FF"/>
              </a:solidFill>
            </a:rPr>
            <a:t>Explicit Density</a:t>
          </a:r>
        </a:p>
      </dgm:t>
    </dgm:pt>
    <dgm:pt modelId="{515BDA2D-4850-2442-8448-900AA9F697F0}" type="parTrans" cxnId="{726DB0E8-AED4-DB40-8CE8-0E8DD1AE5FD5}">
      <dgm:prSet custT="1"/>
      <dgm:spPr/>
      <dgm:t>
        <a:bodyPr/>
        <a:lstStyle/>
        <a:p>
          <a:endParaRPr lang="en-US" sz="2200"/>
        </a:p>
      </dgm:t>
    </dgm:pt>
    <dgm:pt modelId="{6C73AA95-A2BE-9446-8316-D29209E8A3D0}" type="sibTrans" cxnId="{726DB0E8-AED4-DB40-8CE8-0E8DD1AE5FD5}">
      <dgm:prSet/>
      <dgm:spPr/>
      <dgm:t>
        <a:bodyPr/>
        <a:lstStyle/>
        <a:p>
          <a:endParaRPr lang="en-US" sz="2200"/>
        </a:p>
      </dgm:t>
    </dgm:pt>
    <dgm:pt modelId="{AD1AFE6E-BB86-7C4B-BAC9-3D2DAB76E04D}">
      <dgm:prSet phldrT="[Text]" custT="1"/>
      <dgm:spPr/>
      <dgm:t>
        <a:bodyPr/>
        <a:lstStyle/>
        <a:p>
          <a:r>
            <a:rPr lang="en-US" sz="2200" dirty="0">
              <a:solidFill>
                <a:srgbClr val="0000FF"/>
              </a:solidFill>
            </a:rPr>
            <a:t>Markov Chain</a:t>
          </a:r>
        </a:p>
      </dgm:t>
    </dgm:pt>
    <dgm:pt modelId="{6D4A2189-E498-464C-828B-B65ABD594507}" type="parTrans" cxnId="{6FD1A1C1-C79D-B146-9682-8FAF5EB457B6}">
      <dgm:prSet custT="1"/>
      <dgm:spPr/>
      <dgm:t>
        <a:bodyPr/>
        <a:lstStyle/>
        <a:p>
          <a:endParaRPr lang="en-US" sz="2200"/>
        </a:p>
      </dgm:t>
    </dgm:pt>
    <dgm:pt modelId="{8B622C96-F770-5B4E-9B01-AC3B04CDD000}" type="sibTrans" cxnId="{6FD1A1C1-C79D-B146-9682-8FAF5EB457B6}">
      <dgm:prSet/>
      <dgm:spPr/>
      <dgm:t>
        <a:bodyPr/>
        <a:lstStyle/>
        <a:p>
          <a:endParaRPr lang="en-US" sz="2200"/>
        </a:p>
      </dgm:t>
    </dgm:pt>
    <dgm:pt modelId="{A3534884-AE6E-594C-B1EF-380F2CF3163C}">
      <dgm:prSet phldrT="[Text]" custT="1"/>
      <dgm:spPr/>
      <dgm:t>
        <a:bodyPr/>
        <a:lstStyle/>
        <a:p>
          <a:r>
            <a:rPr lang="en-US" sz="2200" dirty="0">
              <a:solidFill>
                <a:srgbClr val="0000FF"/>
              </a:solidFill>
            </a:rPr>
            <a:t>Implicit Density</a:t>
          </a:r>
        </a:p>
      </dgm:t>
    </dgm:pt>
    <dgm:pt modelId="{21909E4F-2ECE-3845-8DEB-D77F2A34BECA}" type="parTrans" cxnId="{A2DBCD83-4089-C845-8BAC-715F82BCDCE8}">
      <dgm:prSet custT="1"/>
      <dgm:spPr/>
      <dgm:t>
        <a:bodyPr/>
        <a:lstStyle/>
        <a:p>
          <a:endParaRPr lang="en-US" sz="2200"/>
        </a:p>
      </dgm:t>
    </dgm:pt>
    <dgm:pt modelId="{2E3726DA-7489-ED4C-9322-596D6F578402}" type="sibTrans" cxnId="{A2DBCD83-4089-C845-8BAC-715F82BCDCE8}">
      <dgm:prSet/>
      <dgm:spPr/>
      <dgm:t>
        <a:bodyPr/>
        <a:lstStyle/>
        <a:p>
          <a:endParaRPr lang="en-US" sz="2200"/>
        </a:p>
      </dgm:t>
    </dgm:pt>
    <dgm:pt modelId="{CD4D9E06-E4A4-AD41-B37D-A535B7CE9673}">
      <dgm:prSet phldrT="[Text]" custT="1"/>
      <dgm:spPr/>
      <dgm:t>
        <a:bodyPr/>
        <a:lstStyle/>
        <a:p>
          <a:r>
            <a:rPr lang="en-US" sz="2200" dirty="0">
              <a:solidFill>
                <a:srgbClr val="0000FF"/>
              </a:solidFill>
            </a:rPr>
            <a:t>Markov Chain</a:t>
          </a:r>
        </a:p>
      </dgm:t>
    </dgm:pt>
    <dgm:pt modelId="{02AED976-D241-1448-A68E-394C64776584}" type="parTrans" cxnId="{437D43CE-48D9-7144-8E7B-662A9275D821}">
      <dgm:prSet custT="1"/>
      <dgm:spPr/>
      <dgm:t>
        <a:bodyPr/>
        <a:lstStyle/>
        <a:p>
          <a:endParaRPr lang="en-US" sz="2200"/>
        </a:p>
      </dgm:t>
    </dgm:pt>
    <dgm:pt modelId="{77F48481-C3E1-3049-9561-F1F8307ECF3D}" type="sibTrans" cxnId="{437D43CE-48D9-7144-8E7B-662A9275D821}">
      <dgm:prSet/>
      <dgm:spPr/>
      <dgm:t>
        <a:bodyPr/>
        <a:lstStyle/>
        <a:p>
          <a:endParaRPr lang="en-US" sz="2200"/>
        </a:p>
      </dgm:t>
    </dgm:pt>
    <dgm:pt modelId="{BC555BB5-29CD-7545-960E-EE2BBAC07B31}">
      <dgm:prSet phldrT="[Text]" custT="1"/>
      <dgm:spPr/>
      <dgm:t>
        <a:bodyPr/>
        <a:lstStyle/>
        <a:p>
          <a:r>
            <a:rPr lang="en-US" sz="2200" dirty="0">
              <a:solidFill>
                <a:srgbClr val="0000FF"/>
              </a:solidFill>
            </a:rPr>
            <a:t>Direct</a:t>
          </a:r>
        </a:p>
      </dgm:t>
    </dgm:pt>
    <dgm:pt modelId="{0CF9BCAF-EC87-6440-9DDD-3685D663CF13}" type="parTrans" cxnId="{A1EAB40B-872D-8C4E-A6B0-A362E3942238}">
      <dgm:prSet custT="1"/>
      <dgm:spPr/>
      <dgm:t>
        <a:bodyPr/>
        <a:lstStyle/>
        <a:p>
          <a:endParaRPr lang="en-US" sz="2200"/>
        </a:p>
      </dgm:t>
    </dgm:pt>
    <dgm:pt modelId="{BA8847CA-BAD3-5A4F-945D-4C41CD294B5A}" type="sibTrans" cxnId="{A1EAB40B-872D-8C4E-A6B0-A362E3942238}">
      <dgm:prSet/>
      <dgm:spPr/>
      <dgm:t>
        <a:bodyPr/>
        <a:lstStyle/>
        <a:p>
          <a:endParaRPr lang="en-US" sz="2200"/>
        </a:p>
      </dgm:t>
    </dgm:pt>
    <dgm:pt modelId="{8BEBCD41-0A4A-7640-B131-1394095651E6}">
      <dgm:prSet phldrT="[Text]" custT="1"/>
      <dgm:spPr/>
      <dgm:t>
        <a:bodyPr/>
        <a:lstStyle/>
        <a:p>
          <a:r>
            <a:rPr lang="en-US" sz="2200" dirty="0" err="1">
              <a:solidFill>
                <a:srgbClr val="0000FF"/>
              </a:solidFill>
            </a:rPr>
            <a:t>Variational</a:t>
          </a:r>
          <a:endParaRPr lang="en-US" sz="2200" dirty="0">
            <a:solidFill>
              <a:srgbClr val="0000FF"/>
            </a:solidFill>
          </a:endParaRPr>
        </a:p>
      </dgm:t>
    </dgm:pt>
    <dgm:pt modelId="{3C35D84A-F102-7941-888D-E9BF5C6719AE}" type="parTrans" cxnId="{C7A6BDC8-67C3-214C-9D41-9047D2A6906C}">
      <dgm:prSet/>
      <dgm:spPr/>
      <dgm:t>
        <a:bodyPr/>
        <a:lstStyle/>
        <a:p>
          <a:endParaRPr lang="en-US"/>
        </a:p>
      </dgm:t>
    </dgm:pt>
    <dgm:pt modelId="{BB993854-7EBC-354E-85B8-B178DFE15566}" type="sibTrans" cxnId="{C7A6BDC8-67C3-214C-9D41-9047D2A6906C}">
      <dgm:prSet/>
      <dgm:spPr/>
      <dgm:t>
        <a:bodyPr/>
        <a:lstStyle/>
        <a:p>
          <a:endParaRPr lang="en-US"/>
        </a:p>
      </dgm:t>
    </dgm:pt>
    <dgm:pt modelId="{7E001CE8-158A-4749-95E3-502944562692}" type="pres">
      <dgm:prSet presAssocID="{AB530C70-2F97-9D4F-B055-A811B675D3C0}" presName="diagram" presStyleCnt="0">
        <dgm:presLayoutVars>
          <dgm:chPref val="1"/>
          <dgm:dir/>
          <dgm:animOne val="branch"/>
          <dgm:animLvl val="lvl"/>
          <dgm:resizeHandles val="exact"/>
        </dgm:presLayoutVars>
      </dgm:prSet>
      <dgm:spPr/>
    </dgm:pt>
    <dgm:pt modelId="{C915CC6A-73FD-8048-84D3-9B03C6CB5114}" type="pres">
      <dgm:prSet presAssocID="{B7C9247F-B2DF-0C42-8889-61E9E4831CC8}" presName="root1" presStyleCnt="0"/>
      <dgm:spPr/>
    </dgm:pt>
    <dgm:pt modelId="{836838FF-54ED-0045-AB98-9D518BBE64D8}" type="pres">
      <dgm:prSet presAssocID="{B7C9247F-B2DF-0C42-8889-61E9E4831CC8}" presName="LevelOneTextNode" presStyleLbl="node0" presStyleIdx="0" presStyleCnt="1" custScaleY="130676">
        <dgm:presLayoutVars>
          <dgm:chPref val="3"/>
        </dgm:presLayoutVars>
      </dgm:prSet>
      <dgm:spPr/>
    </dgm:pt>
    <dgm:pt modelId="{46691498-F284-F444-AD22-90C33135C078}" type="pres">
      <dgm:prSet presAssocID="{B7C9247F-B2DF-0C42-8889-61E9E4831CC8}" presName="level2hierChild" presStyleCnt="0"/>
      <dgm:spPr/>
    </dgm:pt>
    <dgm:pt modelId="{307341E6-1587-B840-BAF9-DBA7446AB4CD}" type="pres">
      <dgm:prSet presAssocID="{515BDA2D-4850-2442-8448-900AA9F697F0}" presName="conn2-1" presStyleLbl="parChTrans1D2" presStyleIdx="0" presStyleCnt="2"/>
      <dgm:spPr/>
    </dgm:pt>
    <dgm:pt modelId="{A783F38A-D8ED-B247-8378-74EEE12F9BF8}" type="pres">
      <dgm:prSet presAssocID="{515BDA2D-4850-2442-8448-900AA9F697F0}" presName="connTx" presStyleLbl="parChTrans1D2" presStyleIdx="0" presStyleCnt="2"/>
      <dgm:spPr/>
    </dgm:pt>
    <dgm:pt modelId="{21901CA1-05F7-A14E-80E5-A8B25571C079}" type="pres">
      <dgm:prSet presAssocID="{783EB77B-DA8E-D149-9408-76E2D31C52E3}" presName="root2" presStyleCnt="0"/>
      <dgm:spPr/>
    </dgm:pt>
    <dgm:pt modelId="{4B1214FD-F29E-1540-8BC9-130ACB1F5D0B}" type="pres">
      <dgm:prSet presAssocID="{783EB77B-DA8E-D149-9408-76E2D31C52E3}" presName="LevelTwoTextNode" presStyleLbl="node2" presStyleIdx="0" presStyleCnt="2">
        <dgm:presLayoutVars>
          <dgm:chPref val="3"/>
        </dgm:presLayoutVars>
      </dgm:prSet>
      <dgm:spPr/>
    </dgm:pt>
    <dgm:pt modelId="{B7842FC1-0D37-274E-93AB-49A28E288B91}" type="pres">
      <dgm:prSet presAssocID="{783EB77B-DA8E-D149-9408-76E2D31C52E3}" presName="level3hierChild" presStyleCnt="0"/>
      <dgm:spPr/>
    </dgm:pt>
    <dgm:pt modelId="{17C777AD-035C-BC47-991E-ECA9A2A20388}" type="pres">
      <dgm:prSet presAssocID="{6D4A2189-E498-464C-828B-B65ABD594507}" presName="conn2-1" presStyleLbl="parChTrans1D3" presStyleIdx="0" presStyleCnt="4"/>
      <dgm:spPr/>
    </dgm:pt>
    <dgm:pt modelId="{AA83E32A-C5E3-434B-8953-DA3244A6F14B}" type="pres">
      <dgm:prSet presAssocID="{6D4A2189-E498-464C-828B-B65ABD594507}" presName="connTx" presStyleLbl="parChTrans1D3" presStyleIdx="0" presStyleCnt="4"/>
      <dgm:spPr/>
    </dgm:pt>
    <dgm:pt modelId="{FE5E438C-D809-0D4F-85D6-24B1A6971802}" type="pres">
      <dgm:prSet presAssocID="{AD1AFE6E-BB86-7C4B-BAC9-3D2DAB76E04D}" presName="root2" presStyleCnt="0"/>
      <dgm:spPr/>
    </dgm:pt>
    <dgm:pt modelId="{C92989F7-12A6-134C-BB39-9313BB20EF6B}" type="pres">
      <dgm:prSet presAssocID="{AD1AFE6E-BB86-7C4B-BAC9-3D2DAB76E04D}" presName="LevelTwoTextNode" presStyleLbl="node3" presStyleIdx="0" presStyleCnt="4">
        <dgm:presLayoutVars>
          <dgm:chPref val="3"/>
        </dgm:presLayoutVars>
      </dgm:prSet>
      <dgm:spPr/>
    </dgm:pt>
    <dgm:pt modelId="{CD130533-48DB-304A-823A-2836DCE0D94E}" type="pres">
      <dgm:prSet presAssocID="{AD1AFE6E-BB86-7C4B-BAC9-3D2DAB76E04D}" presName="level3hierChild" presStyleCnt="0"/>
      <dgm:spPr/>
    </dgm:pt>
    <dgm:pt modelId="{DA733B57-19D1-1547-AA52-34BA8FCE804B}" type="pres">
      <dgm:prSet presAssocID="{3C35D84A-F102-7941-888D-E9BF5C6719AE}" presName="conn2-1" presStyleLbl="parChTrans1D3" presStyleIdx="1" presStyleCnt="4"/>
      <dgm:spPr/>
    </dgm:pt>
    <dgm:pt modelId="{87054BE7-2520-9941-8A15-784D4EE1C3A1}" type="pres">
      <dgm:prSet presAssocID="{3C35D84A-F102-7941-888D-E9BF5C6719AE}" presName="connTx" presStyleLbl="parChTrans1D3" presStyleIdx="1" presStyleCnt="4"/>
      <dgm:spPr/>
    </dgm:pt>
    <dgm:pt modelId="{CB594827-7C57-C644-BB2E-2F616897041D}" type="pres">
      <dgm:prSet presAssocID="{8BEBCD41-0A4A-7640-B131-1394095651E6}" presName="root2" presStyleCnt="0"/>
      <dgm:spPr/>
    </dgm:pt>
    <dgm:pt modelId="{262B5AC0-A913-894A-900C-01099AB8190C}" type="pres">
      <dgm:prSet presAssocID="{8BEBCD41-0A4A-7640-B131-1394095651E6}" presName="LevelTwoTextNode" presStyleLbl="node3" presStyleIdx="1" presStyleCnt="4">
        <dgm:presLayoutVars>
          <dgm:chPref val="3"/>
        </dgm:presLayoutVars>
      </dgm:prSet>
      <dgm:spPr/>
    </dgm:pt>
    <dgm:pt modelId="{154F2154-F585-5C4F-9D91-6D96DC07C141}" type="pres">
      <dgm:prSet presAssocID="{8BEBCD41-0A4A-7640-B131-1394095651E6}" presName="level3hierChild" presStyleCnt="0"/>
      <dgm:spPr/>
    </dgm:pt>
    <dgm:pt modelId="{BF908DC1-C391-0A4F-857D-2C34673DEA5A}" type="pres">
      <dgm:prSet presAssocID="{21909E4F-2ECE-3845-8DEB-D77F2A34BECA}" presName="conn2-1" presStyleLbl="parChTrans1D2" presStyleIdx="1" presStyleCnt="2"/>
      <dgm:spPr/>
    </dgm:pt>
    <dgm:pt modelId="{9BDF3A2D-72EE-BE42-BFDC-217767EBBB4F}" type="pres">
      <dgm:prSet presAssocID="{21909E4F-2ECE-3845-8DEB-D77F2A34BECA}" presName="connTx" presStyleLbl="parChTrans1D2" presStyleIdx="1" presStyleCnt="2"/>
      <dgm:spPr/>
    </dgm:pt>
    <dgm:pt modelId="{474C8EB0-568C-B94A-AB0E-B3E9E88A76CD}" type="pres">
      <dgm:prSet presAssocID="{A3534884-AE6E-594C-B1EF-380F2CF3163C}" presName="root2" presStyleCnt="0"/>
      <dgm:spPr/>
    </dgm:pt>
    <dgm:pt modelId="{717B8C19-C5D6-4145-B7A5-E8C6CA001869}" type="pres">
      <dgm:prSet presAssocID="{A3534884-AE6E-594C-B1EF-380F2CF3163C}" presName="LevelTwoTextNode" presStyleLbl="node2" presStyleIdx="1" presStyleCnt="2">
        <dgm:presLayoutVars>
          <dgm:chPref val="3"/>
        </dgm:presLayoutVars>
      </dgm:prSet>
      <dgm:spPr/>
    </dgm:pt>
    <dgm:pt modelId="{B2BC51D4-F751-0949-A95A-D21EC557AC85}" type="pres">
      <dgm:prSet presAssocID="{A3534884-AE6E-594C-B1EF-380F2CF3163C}" presName="level3hierChild" presStyleCnt="0"/>
      <dgm:spPr/>
    </dgm:pt>
    <dgm:pt modelId="{AB346CDB-17A3-1F4B-9F46-5B861C632A48}" type="pres">
      <dgm:prSet presAssocID="{02AED976-D241-1448-A68E-394C64776584}" presName="conn2-1" presStyleLbl="parChTrans1D3" presStyleIdx="2" presStyleCnt="4"/>
      <dgm:spPr/>
    </dgm:pt>
    <dgm:pt modelId="{56C857D2-A8BD-EB49-89B4-E490F21BA897}" type="pres">
      <dgm:prSet presAssocID="{02AED976-D241-1448-A68E-394C64776584}" presName="connTx" presStyleLbl="parChTrans1D3" presStyleIdx="2" presStyleCnt="4"/>
      <dgm:spPr/>
    </dgm:pt>
    <dgm:pt modelId="{F5A7B7B8-BB1F-A847-951D-EE2A5F793F65}" type="pres">
      <dgm:prSet presAssocID="{CD4D9E06-E4A4-AD41-B37D-A535B7CE9673}" presName="root2" presStyleCnt="0"/>
      <dgm:spPr/>
    </dgm:pt>
    <dgm:pt modelId="{6EA3D4E5-29F5-EC41-88FB-78FDDECE23CF}" type="pres">
      <dgm:prSet presAssocID="{CD4D9E06-E4A4-AD41-B37D-A535B7CE9673}" presName="LevelTwoTextNode" presStyleLbl="node3" presStyleIdx="2" presStyleCnt="4">
        <dgm:presLayoutVars>
          <dgm:chPref val="3"/>
        </dgm:presLayoutVars>
      </dgm:prSet>
      <dgm:spPr/>
    </dgm:pt>
    <dgm:pt modelId="{217A3E93-5460-8747-8D02-0934CEC60DC2}" type="pres">
      <dgm:prSet presAssocID="{CD4D9E06-E4A4-AD41-B37D-A535B7CE9673}" presName="level3hierChild" presStyleCnt="0"/>
      <dgm:spPr/>
    </dgm:pt>
    <dgm:pt modelId="{A47AB6F1-8FA2-0F4E-BDF1-77BCB5B04182}" type="pres">
      <dgm:prSet presAssocID="{0CF9BCAF-EC87-6440-9DDD-3685D663CF13}" presName="conn2-1" presStyleLbl="parChTrans1D3" presStyleIdx="3" presStyleCnt="4"/>
      <dgm:spPr/>
    </dgm:pt>
    <dgm:pt modelId="{11DAEB5A-E47E-9344-9D2C-ABD4D7C3ABC8}" type="pres">
      <dgm:prSet presAssocID="{0CF9BCAF-EC87-6440-9DDD-3685D663CF13}" presName="connTx" presStyleLbl="parChTrans1D3" presStyleIdx="3" presStyleCnt="4"/>
      <dgm:spPr/>
    </dgm:pt>
    <dgm:pt modelId="{E9102B2D-154F-E64D-B15F-C6F52DC2B3F6}" type="pres">
      <dgm:prSet presAssocID="{BC555BB5-29CD-7545-960E-EE2BBAC07B31}" presName="root2" presStyleCnt="0"/>
      <dgm:spPr/>
    </dgm:pt>
    <dgm:pt modelId="{89B0D8F3-92A5-C44B-BCC5-4DF7F5D6CAAA}" type="pres">
      <dgm:prSet presAssocID="{BC555BB5-29CD-7545-960E-EE2BBAC07B31}" presName="LevelTwoTextNode" presStyleLbl="node3" presStyleIdx="3" presStyleCnt="4">
        <dgm:presLayoutVars>
          <dgm:chPref val="3"/>
        </dgm:presLayoutVars>
      </dgm:prSet>
      <dgm:spPr/>
    </dgm:pt>
    <dgm:pt modelId="{A9A7FF87-F728-DD40-9B4D-469B979730F9}" type="pres">
      <dgm:prSet presAssocID="{BC555BB5-29CD-7545-960E-EE2BBAC07B31}" presName="level3hierChild" presStyleCnt="0"/>
      <dgm:spPr/>
    </dgm:pt>
  </dgm:ptLst>
  <dgm:cxnLst>
    <dgm:cxn modelId="{A1EAB40B-872D-8C4E-A6B0-A362E3942238}" srcId="{A3534884-AE6E-594C-B1EF-380F2CF3163C}" destId="{BC555BB5-29CD-7545-960E-EE2BBAC07B31}" srcOrd="1" destOrd="0" parTransId="{0CF9BCAF-EC87-6440-9DDD-3685D663CF13}" sibTransId="{BA8847CA-BAD3-5A4F-945D-4C41CD294B5A}"/>
    <dgm:cxn modelId="{A5180225-55C4-4D45-BAA8-86B43A6F32CC}" type="presOf" srcId="{02AED976-D241-1448-A68E-394C64776584}" destId="{AB346CDB-17A3-1F4B-9F46-5B861C632A48}" srcOrd="0" destOrd="0" presId="urn:microsoft.com/office/officeart/2005/8/layout/hierarchy2"/>
    <dgm:cxn modelId="{D806C531-FF07-2946-963B-9B805719117C}" type="presOf" srcId="{21909E4F-2ECE-3845-8DEB-D77F2A34BECA}" destId="{9BDF3A2D-72EE-BE42-BFDC-217767EBBB4F}" srcOrd="1" destOrd="0" presId="urn:microsoft.com/office/officeart/2005/8/layout/hierarchy2"/>
    <dgm:cxn modelId="{8D6A5560-4ED0-C045-A81E-6FEE5DE7ACF0}" type="presOf" srcId="{CD4D9E06-E4A4-AD41-B37D-A535B7CE9673}" destId="{6EA3D4E5-29F5-EC41-88FB-78FDDECE23CF}" srcOrd="0" destOrd="0" presId="urn:microsoft.com/office/officeart/2005/8/layout/hierarchy2"/>
    <dgm:cxn modelId="{B612D441-E5FA-2F49-BA16-754268727A37}" type="presOf" srcId="{3C35D84A-F102-7941-888D-E9BF5C6719AE}" destId="{87054BE7-2520-9941-8A15-784D4EE1C3A1}" srcOrd="1" destOrd="0" presId="urn:microsoft.com/office/officeart/2005/8/layout/hierarchy2"/>
    <dgm:cxn modelId="{1899F465-A3F3-1A42-94CD-C2FFF5F73024}" type="presOf" srcId="{3C35D84A-F102-7941-888D-E9BF5C6719AE}" destId="{DA733B57-19D1-1547-AA52-34BA8FCE804B}" srcOrd="0" destOrd="0" presId="urn:microsoft.com/office/officeart/2005/8/layout/hierarchy2"/>
    <dgm:cxn modelId="{BFF18A4C-92E8-C247-BAF7-7903EBFC0FA3}" type="presOf" srcId="{8BEBCD41-0A4A-7640-B131-1394095651E6}" destId="{262B5AC0-A913-894A-900C-01099AB8190C}" srcOrd="0" destOrd="0" presId="urn:microsoft.com/office/officeart/2005/8/layout/hierarchy2"/>
    <dgm:cxn modelId="{E1939C51-B9F2-5847-BAFE-E5D1E9840635}" type="presOf" srcId="{21909E4F-2ECE-3845-8DEB-D77F2A34BECA}" destId="{BF908DC1-C391-0A4F-857D-2C34673DEA5A}" srcOrd="0" destOrd="0" presId="urn:microsoft.com/office/officeart/2005/8/layout/hierarchy2"/>
    <dgm:cxn modelId="{5A719D51-BFD1-F34D-988A-399DE90FF8DA}" type="presOf" srcId="{02AED976-D241-1448-A68E-394C64776584}" destId="{56C857D2-A8BD-EB49-89B4-E490F21BA897}" srcOrd="1" destOrd="0" presId="urn:microsoft.com/office/officeart/2005/8/layout/hierarchy2"/>
    <dgm:cxn modelId="{F3F1DF72-7FB9-B148-B01F-58EB776893A7}" type="presOf" srcId="{6D4A2189-E498-464C-828B-B65ABD594507}" destId="{AA83E32A-C5E3-434B-8953-DA3244A6F14B}" srcOrd="1" destOrd="0" presId="urn:microsoft.com/office/officeart/2005/8/layout/hierarchy2"/>
    <dgm:cxn modelId="{CC7E5354-1C16-314C-A7CF-FA3C65FC6B53}" type="presOf" srcId="{783EB77B-DA8E-D149-9408-76E2D31C52E3}" destId="{4B1214FD-F29E-1540-8BC9-130ACB1F5D0B}" srcOrd="0" destOrd="0" presId="urn:microsoft.com/office/officeart/2005/8/layout/hierarchy2"/>
    <dgm:cxn modelId="{F2C98B77-2556-2047-9B86-78CD01855457}" srcId="{AB530C70-2F97-9D4F-B055-A811B675D3C0}" destId="{B7C9247F-B2DF-0C42-8889-61E9E4831CC8}" srcOrd="0" destOrd="0" parTransId="{2BDAC304-1464-5149-8A47-25CF5AF8EA78}" sibTransId="{F967389A-F399-B245-A2FC-901B322D4CE9}"/>
    <dgm:cxn modelId="{7D560F7F-5ECA-554F-82E8-690A5190FBE3}" type="presOf" srcId="{0CF9BCAF-EC87-6440-9DDD-3685D663CF13}" destId="{A47AB6F1-8FA2-0F4E-BDF1-77BCB5B04182}" srcOrd="0" destOrd="0" presId="urn:microsoft.com/office/officeart/2005/8/layout/hierarchy2"/>
    <dgm:cxn modelId="{A2DBCD83-4089-C845-8BAC-715F82BCDCE8}" srcId="{B7C9247F-B2DF-0C42-8889-61E9E4831CC8}" destId="{A3534884-AE6E-594C-B1EF-380F2CF3163C}" srcOrd="1" destOrd="0" parTransId="{21909E4F-2ECE-3845-8DEB-D77F2A34BECA}" sibTransId="{2E3726DA-7489-ED4C-9322-596D6F578402}"/>
    <dgm:cxn modelId="{012C169D-0E43-2F41-B9E4-976493916E3D}" type="presOf" srcId="{AB530C70-2F97-9D4F-B055-A811B675D3C0}" destId="{7E001CE8-158A-4749-95E3-502944562692}" srcOrd="0" destOrd="0" presId="urn:microsoft.com/office/officeart/2005/8/layout/hierarchy2"/>
    <dgm:cxn modelId="{2EF7B8B9-B903-134C-A2C8-E2FD66017FCD}" type="presOf" srcId="{515BDA2D-4850-2442-8448-900AA9F697F0}" destId="{A783F38A-D8ED-B247-8378-74EEE12F9BF8}" srcOrd="1" destOrd="0" presId="urn:microsoft.com/office/officeart/2005/8/layout/hierarchy2"/>
    <dgm:cxn modelId="{6FD1A1C1-C79D-B146-9682-8FAF5EB457B6}" srcId="{783EB77B-DA8E-D149-9408-76E2D31C52E3}" destId="{AD1AFE6E-BB86-7C4B-BAC9-3D2DAB76E04D}" srcOrd="0" destOrd="0" parTransId="{6D4A2189-E498-464C-828B-B65ABD594507}" sibTransId="{8B622C96-F770-5B4E-9B01-AC3B04CDD000}"/>
    <dgm:cxn modelId="{3FADBEC7-E54E-054B-9FAA-BA7E5D88F655}" type="presOf" srcId="{0CF9BCAF-EC87-6440-9DDD-3685D663CF13}" destId="{11DAEB5A-E47E-9344-9D2C-ABD4D7C3ABC8}" srcOrd="1" destOrd="0" presId="urn:microsoft.com/office/officeart/2005/8/layout/hierarchy2"/>
    <dgm:cxn modelId="{C7A6BDC8-67C3-214C-9D41-9047D2A6906C}" srcId="{783EB77B-DA8E-D149-9408-76E2D31C52E3}" destId="{8BEBCD41-0A4A-7640-B131-1394095651E6}" srcOrd="1" destOrd="0" parTransId="{3C35D84A-F102-7941-888D-E9BF5C6719AE}" sibTransId="{BB993854-7EBC-354E-85B8-B178DFE15566}"/>
    <dgm:cxn modelId="{437D43CE-48D9-7144-8E7B-662A9275D821}" srcId="{A3534884-AE6E-594C-B1EF-380F2CF3163C}" destId="{CD4D9E06-E4A4-AD41-B37D-A535B7CE9673}" srcOrd="0" destOrd="0" parTransId="{02AED976-D241-1448-A68E-394C64776584}" sibTransId="{77F48481-C3E1-3049-9561-F1F8307ECF3D}"/>
    <dgm:cxn modelId="{CF8F00D2-D14A-7D47-8DDA-4266967E00D8}" type="presOf" srcId="{6D4A2189-E498-464C-828B-B65ABD594507}" destId="{17C777AD-035C-BC47-991E-ECA9A2A20388}" srcOrd="0" destOrd="0" presId="urn:microsoft.com/office/officeart/2005/8/layout/hierarchy2"/>
    <dgm:cxn modelId="{F837B3DB-1E00-A946-8DBF-A77142DDEF80}" type="presOf" srcId="{515BDA2D-4850-2442-8448-900AA9F697F0}" destId="{307341E6-1587-B840-BAF9-DBA7446AB4CD}" srcOrd="0" destOrd="0" presId="urn:microsoft.com/office/officeart/2005/8/layout/hierarchy2"/>
    <dgm:cxn modelId="{C4DAE0E5-C718-AC44-A33C-510754F8BBF8}" type="presOf" srcId="{B7C9247F-B2DF-0C42-8889-61E9E4831CC8}" destId="{836838FF-54ED-0045-AB98-9D518BBE64D8}" srcOrd="0" destOrd="0" presId="urn:microsoft.com/office/officeart/2005/8/layout/hierarchy2"/>
    <dgm:cxn modelId="{726DB0E8-AED4-DB40-8CE8-0E8DD1AE5FD5}" srcId="{B7C9247F-B2DF-0C42-8889-61E9E4831CC8}" destId="{783EB77B-DA8E-D149-9408-76E2D31C52E3}" srcOrd="0" destOrd="0" parTransId="{515BDA2D-4850-2442-8448-900AA9F697F0}" sibTransId="{6C73AA95-A2BE-9446-8316-D29209E8A3D0}"/>
    <dgm:cxn modelId="{B60DBBE9-CDB2-494E-A961-884771E64A33}" type="presOf" srcId="{A3534884-AE6E-594C-B1EF-380F2CF3163C}" destId="{717B8C19-C5D6-4145-B7A5-E8C6CA001869}" srcOrd="0" destOrd="0" presId="urn:microsoft.com/office/officeart/2005/8/layout/hierarchy2"/>
    <dgm:cxn modelId="{51D5C3EC-A4D1-2848-B67A-7654710A3340}" type="presOf" srcId="{AD1AFE6E-BB86-7C4B-BAC9-3D2DAB76E04D}" destId="{C92989F7-12A6-134C-BB39-9313BB20EF6B}" srcOrd="0" destOrd="0" presId="urn:microsoft.com/office/officeart/2005/8/layout/hierarchy2"/>
    <dgm:cxn modelId="{F7BE53FD-4FB7-BA44-A1D4-CC17D9E24120}" type="presOf" srcId="{BC555BB5-29CD-7545-960E-EE2BBAC07B31}" destId="{89B0D8F3-92A5-C44B-BCC5-4DF7F5D6CAAA}" srcOrd="0" destOrd="0" presId="urn:microsoft.com/office/officeart/2005/8/layout/hierarchy2"/>
    <dgm:cxn modelId="{F47F6942-0A68-F941-AE75-A2E268FB8785}" type="presParOf" srcId="{7E001CE8-158A-4749-95E3-502944562692}" destId="{C915CC6A-73FD-8048-84D3-9B03C6CB5114}" srcOrd="0" destOrd="0" presId="urn:microsoft.com/office/officeart/2005/8/layout/hierarchy2"/>
    <dgm:cxn modelId="{489B4802-767A-1B45-ABDB-18DA2396A00B}" type="presParOf" srcId="{C915CC6A-73FD-8048-84D3-9B03C6CB5114}" destId="{836838FF-54ED-0045-AB98-9D518BBE64D8}" srcOrd="0" destOrd="0" presId="urn:microsoft.com/office/officeart/2005/8/layout/hierarchy2"/>
    <dgm:cxn modelId="{5F708153-1B45-3B49-AE0F-DF3C5F391CA6}" type="presParOf" srcId="{C915CC6A-73FD-8048-84D3-9B03C6CB5114}" destId="{46691498-F284-F444-AD22-90C33135C078}" srcOrd="1" destOrd="0" presId="urn:microsoft.com/office/officeart/2005/8/layout/hierarchy2"/>
    <dgm:cxn modelId="{38A1C2AE-6516-1F43-90F3-834C5B15C75F}" type="presParOf" srcId="{46691498-F284-F444-AD22-90C33135C078}" destId="{307341E6-1587-B840-BAF9-DBA7446AB4CD}" srcOrd="0" destOrd="0" presId="urn:microsoft.com/office/officeart/2005/8/layout/hierarchy2"/>
    <dgm:cxn modelId="{89DAF96D-0109-5046-9DF9-8CDE8102D480}" type="presParOf" srcId="{307341E6-1587-B840-BAF9-DBA7446AB4CD}" destId="{A783F38A-D8ED-B247-8378-74EEE12F9BF8}" srcOrd="0" destOrd="0" presId="urn:microsoft.com/office/officeart/2005/8/layout/hierarchy2"/>
    <dgm:cxn modelId="{17301579-829B-1D41-B0E1-C96CD86CB4EE}" type="presParOf" srcId="{46691498-F284-F444-AD22-90C33135C078}" destId="{21901CA1-05F7-A14E-80E5-A8B25571C079}" srcOrd="1" destOrd="0" presId="urn:microsoft.com/office/officeart/2005/8/layout/hierarchy2"/>
    <dgm:cxn modelId="{85CC95C5-2CB5-8948-A045-07A5CB0D0643}" type="presParOf" srcId="{21901CA1-05F7-A14E-80E5-A8B25571C079}" destId="{4B1214FD-F29E-1540-8BC9-130ACB1F5D0B}" srcOrd="0" destOrd="0" presId="urn:microsoft.com/office/officeart/2005/8/layout/hierarchy2"/>
    <dgm:cxn modelId="{D5045332-B8ED-4945-AF66-E9B547AE7EB4}" type="presParOf" srcId="{21901CA1-05F7-A14E-80E5-A8B25571C079}" destId="{B7842FC1-0D37-274E-93AB-49A28E288B91}" srcOrd="1" destOrd="0" presId="urn:microsoft.com/office/officeart/2005/8/layout/hierarchy2"/>
    <dgm:cxn modelId="{53F5F24F-EFD4-084E-9997-35361FEC1658}" type="presParOf" srcId="{B7842FC1-0D37-274E-93AB-49A28E288B91}" destId="{17C777AD-035C-BC47-991E-ECA9A2A20388}" srcOrd="0" destOrd="0" presId="urn:microsoft.com/office/officeart/2005/8/layout/hierarchy2"/>
    <dgm:cxn modelId="{2D93D0E4-8515-BD43-A00B-798D59F0CB29}" type="presParOf" srcId="{17C777AD-035C-BC47-991E-ECA9A2A20388}" destId="{AA83E32A-C5E3-434B-8953-DA3244A6F14B}" srcOrd="0" destOrd="0" presId="urn:microsoft.com/office/officeart/2005/8/layout/hierarchy2"/>
    <dgm:cxn modelId="{8B75A54D-A007-D14E-9EFC-A3D796BEF762}" type="presParOf" srcId="{B7842FC1-0D37-274E-93AB-49A28E288B91}" destId="{FE5E438C-D809-0D4F-85D6-24B1A6971802}" srcOrd="1" destOrd="0" presId="urn:microsoft.com/office/officeart/2005/8/layout/hierarchy2"/>
    <dgm:cxn modelId="{8B5DD409-206B-2F40-82B8-28E58D0883CE}" type="presParOf" srcId="{FE5E438C-D809-0D4F-85D6-24B1A6971802}" destId="{C92989F7-12A6-134C-BB39-9313BB20EF6B}" srcOrd="0" destOrd="0" presId="urn:microsoft.com/office/officeart/2005/8/layout/hierarchy2"/>
    <dgm:cxn modelId="{FD0E98F1-B7A8-5C45-A869-034A8A411D1F}" type="presParOf" srcId="{FE5E438C-D809-0D4F-85D6-24B1A6971802}" destId="{CD130533-48DB-304A-823A-2836DCE0D94E}" srcOrd="1" destOrd="0" presId="urn:microsoft.com/office/officeart/2005/8/layout/hierarchy2"/>
    <dgm:cxn modelId="{7402EFAA-3654-734D-97B8-5F6D06F4DA3C}" type="presParOf" srcId="{B7842FC1-0D37-274E-93AB-49A28E288B91}" destId="{DA733B57-19D1-1547-AA52-34BA8FCE804B}" srcOrd="2" destOrd="0" presId="urn:microsoft.com/office/officeart/2005/8/layout/hierarchy2"/>
    <dgm:cxn modelId="{C1043ED6-32A0-9647-8263-96247A62B71D}" type="presParOf" srcId="{DA733B57-19D1-1547-AA52-34BA8FCE804B}" destId="{87054BE7-2520-9941-8A15-784D4EE1C3A1}" srcOrd="0" destOrd="0" presId="urn:microsoft.com/office/officeart/2005/8/layout/hierarchy2"/>
    <dgm:cxn modelId="{885EC916-D461-4A4A-81E1-D2843B921AA9}" type="presParOf" srcId="{B7842FC1-0D37-274E-93AB-49A28E288B91}" destId="{CB594827-7C57-C644-BB2E-2F616897041D}" srcOrd="3" destOrd="0" presId="urn:microsoft.com/office/officeart/2005/8/layout/hierarchy2"/>
    <dgm:cxn modelId="{34D6028A-ACA4-3841-AF66-956B2273B1B6}" type="presParOf" srcId="{CB594827-7C57-C644-BB2E-2F616897041D}" destId="{262B5AC0-A913-894A-900C-01099AB8190C}" srcOrd="0" destOrd="0" presId="urn:microsoft.com/office/officeart/2005/8/layout/hierarchy2"/>
    <dgm:cxn modelId="{C6742AE2-85E9-E64E-A27B-3A92ECB72AFE}" type="presParOf" srcId="{CB594827-7C57-C644-BB2E-2F616897041D}" destId="{154F2154-F585-5C4F-9D91-6D96DC07C141}" srcOrd="1" destOrd="0" presId="urn:microsoft.com/office/officeart/2005/8/layout/hierarchy2"/>
    <dgm:cxn modelId="{9150C5AB-053D-0F48-96EB-9B6C34C866FF}" type="presParOf" srcId="{46691498-F284-F444-AD22-90C33135C078}" destId="{BF908DC1-C391-0A4F-857D-2C34673DEA5A}" srcOrd="2" destOrd="0" presId="urn:microsoft.com/office/officeart/2005/8/layout/hierarchy2"/>
    <dgm:cxn modelId="{6DE782B3-D4F4-B147-A7B9-66C15D926829}" type="presParOf" srcId="{BF908DC1-C391-0A4F-857D-2C34673DEA5A}" destId="{9BDF3A2D-72EE-BE42-BFDC-217767EBBB4F}" srcOrd="0" destOrd="0" presId="urn:microsoft.com/office/officeart/2005/8/layout/hierarchy2"/>
    <dgm:cxn modelId="{47F5504D-7D5B-8344-9D0E-F921F26CA32B}" type="presParOf" srcId="{46691498-F284-F444-AD22-90C33135C078}" destId="{474C8EB0-568C-B94A-AB0E-B3E9E88A76CD}" srcOrd="3" destOrd="0" presId="urn:microsoft.com/office/officeart/2005/8/layout/hierarchy2"/>
    <dgm:cxn modelId="{2F5B1A6F-8DCE-1E4B-977D-3636D7D4B799}" type="presParOf" srcId="{474C8EB0-568C-B94A-AB0E-B3E9E88A76CD}" destId="{717B8C19-C5D6-4145-B7A5-E8C6CA001869}" srcOrd="0" destOrd="0" presId="urn:microsoft.com/office/officeart/2005/8/layout/hierarchy2"/>
    <dgm:cxn modelId="{F9A0B67C-3C9B-764A-8490-A8924A4A58E9}" type="presParOf" srcId="{474C8EB0-568C-B94A-AB0E-B3E9E88A76CD}" destId="{B2BC51D4-F751-0949-A95A-D21EC557AC85}" srcOrd="1" destOrd="0" presId="urn:microsoft.com/office/officeart/2005/8/layout/hierarchy2"/>
    <dgm:cxn modelId="{827DD091-8F21-9D41-A675-19F7A6AD7702}" type="presParOf" srcId="{B2BC51D4-F751-0949-A95A-D21EC557AC85}" destId="{AB346CDB-17A3-1F4B-9F46-5B861C632A48}" srcOrd="0" destOrd="0" presId="urn:microsoft.com/office/officeart/2005/8/layout/hierarchy2"/>
    <dgm:cxn modelId="{90C27424-2092-B443-A326-0BB4B0A5929A}" type="presParOf" srcId="{AB346CDB-17A3-1F4B-9F46-5B861C632A48}" destId="{56C857D2-A8BD-EB49-89B4-E490F21BA897}" srcOrd="0" destOrd="0" presId="urn:microsoft.com/office/officeart/2005/8/layout/hierarchy2"/>
    <dgm:cxn modelId="{E466D1B5-C977-4349-BF2F-0FC6F372F364}" type="presParOf" srcId="{B2BC51D4-F751-0949-A95A-D21EC557AC85}" destId="{F5A7B7B8-BB1F-A847-951D-EE2A5F793F65}" srcOrd="1" destOrd="0" presId="urn:microsoft.com/office/officeart/2005/8/layout/hierarchy2"/>
    <dgm:cxn modelId="{591900BB-6CB4-1547-A688-7C75B0431CAB}" type="presParOf" srcId="{F5A7B7B8-BB1F-A847-951D-EE2A5F793F65}" destId="{6EA3D4E5-29F5-EC41-88FB-78FDDECE23CF}" srcOrd="0" destOrd="0" presId="urn:microsoft.com/office/officeart/2005/8/layout/hierarchy2"/>
    <dgm:cxn modelId="{19B15157-291C-BE43-9053-F323859E61AF}" type="presParOf" srcId="{F5A7B7B8-BB1F-A847-951D-EE2A5F793F65}" destId="{217A3E93-5460-8747-8D02-0934CEC60DC2}" srcOrd="1" destOrd="0" presId="urn:microsoft.com/office/officeart/2005/8/layout/hierarchy2"/>
    <dgm:cxn modelId="{BA749F50-37A4-C040-92C2-438DF886DBFE}" type="presParOf" srcId="{B2BC51D4-F751-0949-A95A-D21EC557AC85}" destId="{A47AB6F1-8FA2-0F4E-BDF1-77BCB5B04182}" srcOrd="2" destOrd="0" presId="urn:microsoft.com/office/officeart/2005/8/layout/hierarchy2"/>
    <dgm:cxn modelId="{2F3A5FB1-D9FC-8848-8615-A6E6E1FCC92D}" type="presParOf" srcId="{A47AB6F1-8FA2-0F4E-BDF1-77BCB5B04182}" destId="{11DAEB5A-E47E-9344-9D2C-ABD4D7C3ABC8}" srcOrd="0" destOrd="0" presId="urn:microsoft.com/office/officeart/2005/8/layout/hierarchy2"/>
    <dgm:cxn modelId="{27EE52A1-6BBD-514B-AA67-2C364A7DC5CB}" type="presParOf" srcId="{B2BC51D4-F751-0949-A95A-D21EC557AC85}" destId="{E9102B2D-154F-E64D-B15F-C6F52DC2B3F6}" srcOrd="3" destOrd="0" presId="urn:microsoft.com/office/officeart/2005/8/layout/hierarchy2"/>
    <dgm:cxn modelId="{E9C1AD72-F944-7C44-9973-CF99FFEE012F}" type="presParOf" srcId="{E9102B2D-154F-E64D-B15F-C6F52DC2B3F6}" destId="{89B0D8F3-92A5-C44B-BCC5-4DF7F5D6CAAA}" srcOrd="0" destOrd="0" presId="urn:microsoft.com/office/officeart/2005/8/layout/hierarchy2"/>
    <dgm:cxn modelId="{462EBE31-09F9-4E45-9CB0-FD1AADA99F89}" type="presParOf" srcId="{E9102B2D-154F-E64D-B15F-C6F52DC2B3F6}" destId="{A9A7FF87-F728-DD40-9B4D-469B979730F9}" srcOrd="1" destOrd="0" presId="urn:microsoft.com/office/officeart/2005/8/layout/hierarchy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38FF-54ED-0045-AB98-9D518BBE64D8}">
      <dsp:nvSpPr>
        <dsp:cNvPr id="0" name=""/>
        <dsp:cNvSpPr/>
      </dsp:nvSpPr>
      <dsp:spPr>
        <a:xfrm>
          <a:off x="3031" y="1209012"/>
          <a:ext cx="1395187" cy="911587"/>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Deep Generative Models</a:t>
          </a:r>
        </a:p>
      </dsp:txBody>
      <dsp:txXfrm>
        <a:off x="29730" y="1235711"/>
        <a:ext cx="1341789" cy="858189"/>
      </dsp:txXfrm>
    </dsp:sp>
    <dsp:sp modelId="{307341E6-1587-B840-BAF9-DBA7446AB4CD}">
      <dsp:nvSpPr>
        <dsp:cNvPr id="0" name=""/>
        <dsp:cNvSpPr/>
      </dsp:nvSpPr>
      <dsp:spPr>
        <a:xfrm rot="18289469">
          <a:off x="1188630" y="1244833"/>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1652825" y="1239258"/>
        <a:ext cx="48862" cy="48862"/>
      </dsp:txXfrm>
    </dsp:sp>
    <dsp:sp modelId="{4B1214FD-F29E-1540-8BC9-130ACB1F5D0B}">
      <dsp:nvSpPr>
        <dsp:cNvPr id="0" name=""/>
        <dsp:cNvSpPr/>
      </dsp:nvSpPr>
      <dsp:spPr>
        <a:xfrm>
          <a:off x="1956294" y="51377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Explicit Density</a:t>
          </a:r>
        </a:p>
      </dsp:txBody>
      <dsp:txXfrm>
        <a:off x="1976726" y="534208"/>
        <a:ext cx="1354323" cy="656729"/>
      </dsp:txXfrm>
    </dsp:sp>
    <dsp:sp modelId="{17C777AD-035C-BC47-991E-ECA9A2A20388}">
      <dsp:nvSpPr>
        <dsp:cNvPr id="0" name=""/>
        <dsp:cNvSpPr/>
      </dsp:nvSpPr>
      <dsp:spPr>
        <a:xfrm rot="19457599">
          <a:off x="3286884" y="643159"/>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13338" y="644833"/>
        <a:ext cx="34363" cy="34363"/>
      </dsp:txXfrm>
    </dsp:sp>
    <dsp:sp modelId="{C92989F7-12A6-134C-BB39-9313BB20EF6B}">
      <dsp:nvSpPr>
        <dsp:cNvPr id="0" name=""/>
        <dsp:cNvSpPr/>
      </dsp:nvSpPr>
      <dsp:spPr>
        <a:xfrm>
          <a:off x="3909557" y="112660"/>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Markov Chain</a:t>
          </a:r>
        </a:p>
      </dsp:txBody>
      <dsp:txXfrm>
        <a:off x="3929989" y="133092"/>
        <a:ext cx="1354323" cy="656729"/>
      </dsp:txXfrm>
    </dsp:sp>
    <dsp:sp modelId="{DA733B57-19D1-1547-AA52-34BA8FCE804B}">
      <dsp:nvSpPr>
        <dsp:cNvPr id="0" name=""/>
        <dsp:cNvSpPr/>
      </dsp:nvSpPr>
      <dsp:spPr>
        <a:xfrm rot="2142401">
          <a:off x="3286884" y="104427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13338" y="1045950"/>
        <a:ext cx="34363" cy="34363"/>
      </dsp:txXfrm>
    </dsp:sp>
    <dsp:sp modelId="{262B5AC0-A913-894A-900C-01099AB8190C}">
      <dsp:nvSpPr>
        <dsp:cNvPr id="0" name=""/>
        <dsp:cNvSpPr/>
      </dsp:nvSpPr>
      <dsp:spPr>
        <a:xfrm>
          <a:off x="3909557" y="914893"/>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rgbClr val="0000FF"/>
              </a:solidFill>
            </a:rPr>
            <a:t>Variational</a:t>
          </a:r>
          <a:endParaRPr lang="en-US" sz="2200" kern="1200" dirty="0">
            <a:solidFill>
              <a:srgbClr val="0000FF"/>
            </a:solidFill>
          </a:endParaRPr>
        </a:p>
      </dsp:txBody>
      <dsp:txXfrm>
        <a:off x="3929989" y="935325"/>
        <a:ext cx="1354323" cy="656729"/>
      </dsp:txXfrm>
    </dsp:sp>
    <dsp:sp modelId="{BF908DC1-C391-0A4F-857D-2C34673DEA5A}">
      <dsp:nvSpPr>
        <dsp:cNvPr id="0" name=""/>
        <dsp:cNvSpPr/>
      </dsp:nvSpPr>
      <dsp:spPr>
        <a:xfrm rot="3310531">
          <a:off x="1188630" y="2047066"/>
          <a:ext cx="977254" cy="37712"/>
        </a:xfrm>
        <a:custGeom>
          <a:avLst/>
          <a:gdLst/>
          <a:ahLst/>
          <a:cxnLst/>
          <a:rect l="0" t="0" r="0" b="0"/>
          <a:pathLst>
            <a:path>
              <a:moveTo>
                <a:pt x="0" y="18856"/>
              </a:moveTo>
              <a:lnTo>
                <a:pt x="977254" y="18856"/>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1652825" y="2041491"/>
        <a:ext cx="48862" cy="48862"/>
      </dsp:txXfrm>
    </dsp:sp>
    <dsp:sp modelId="{717B8C19-C5D6-4145-B7A5-E8C6CA001869}">
      <dsp:nvSpPr>
        <dsp:cNvPr id="0" name=""/>
        <dsp:cNvSpPr/>
      </dsp:nvSpPr>
      <dsp:spPr>
        <a:xfrm>
          <a:off x="1956294" y="2118242"/>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Implicit Density</a:t>
          </a:r>
        </a:p>
      </dsp:txBody>
      <dsp:txXfrm>
        <a:off x="1976726" y="2138674"/>
        <a:ext cx="1354323" cy="656729"/>
      </dsp:txXfrm>
    </dsp:sp>
    <dsp:sp modelId="{AB346CDB-17A3-1F4B-9F46-5B861C632A48}">
      <dsp:nvSpPr>
        <dsp:cNvPr id="0" name=""/>
        <dsp:cNvSpPr/>
      </dsp:nvSpPr>
      <dsp:spPr>
        <a:xfrm rot="19457599">
          <a:off x="3286884" y="2247625"/>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13338" y="2249299"/>
        <a:ext cx="34363" cy="34363"/>
      </dsp:txXfrm>
    </dsp:sp>
    <dsp:sp modelId="{6EA3D4E5-29F5-EC41-88FB-78FDDECE23CF}">
      <dsp:nvSpPr>
        <dsp:cNvPr id="0" name=""/>
        <dsp:cNvSpPr/>
      </dsp:nvSpPr>
      <dsp:spPr>
        <a:xfrm>
          <a:off x="3909557" y="1717126"/>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Markov Chain</a:t>
          </a:r>
        </a:p>
      </dsp:txBody>
      <dsp:txXfrm>
        <a:off x="3929989" y="1737558"/>
        <a:ext cx="1354323" cy="656729"/>
      </dsp:txXfrm>
    </dsp:sp>
    <dsp:sp modelId="{A47AB6F1-8FA2-0F4E-BDF1-77BCB5B04182}">
      <dsp:nvSpPr>
        <dsp:cNvPr id="0" name=""/>
        <dsp:cNvSpPr/>
      </dsp:nvSpPr>
      <dsp:spPr>
        <a:xfrm rot="2142401">
          <a:off x="3286884" y="2648741"/>
          <a:ext cx="687271" cy="37712"/>
        </a:xfrm>
        <a:custGeom>
          <a:avLst/>
          <a:gdLst/>
          <a:ahLst/>
          <a:cxnLst/>
          <a:rect l="0" t="0" r="0" b="0"/>
          <a:pathLst>
            <a:path>
              <a:moveTo>
                <a:pt x="0" y="18856"/>
              </a:moveTo>
              <a:lnTo>
                <a:pt x="687271" y="1885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613338" y="2650415"/>
        <a:ext cx="34363" cy="34363"/>
      </dsp:txXfrm>
    </dsp:sp>
    <dsp:sp modelId="{89B0D8F3-92A5-C44B-BCC5-4DF7F5D6CAAA}">
      <dsp:nvSpPr>
        <dsp:cNvPr id="0" name=""/>
        <dsp:cNvSpPr/>
      </dsp:nvSpPr>
      <dsp:spPr>
        <a:xfrm>
          <a:off x="3909557" y="2519358"/>
          <a:ext cx="1395187" cy="697593"/>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00FF"/>
              </a:solidFill>
            </a:rPr>
            <a:t>Direct</a:t>
          </a:r>
        </a:p>
      </dsp:txBody>
      <dsp:txXfrm>
        <a:off x="3929989" y="2539790"/>
        <a:ext cx="1354323" cy="656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jpe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 Id="rId4" Type="http://schemas.openxmlformats.org/officeDocument/2006/relationships/image" Target="../media/image8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image" Target="../media/image86.emf"/><Relationship Id="rId5" Type="http://schemas.openxmlformats.org/officeDocument/2006/relationships/image" Target="../media/image88.emf"/><Relationship Id="rId4" Type="http://schemas.openxmlformats.org/officeDocument/2006/relationships/image" Target="../media/image8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image" Target="../media/image8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1/22/2019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a:p>
        </p:txBody>
      </p:sp>
    </p:spTree>
    <p:extLst>
      <p:ext uri="{BB962C8B-B14F-4D97-AF65-F5344CB8AC3E}">
        <p14:creationId xmlns:p14="http://schemas.microsoft.com/office/powerpoint/2010/main" val="2139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1707284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21209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kvfrans.com</a:t>
            </a:r>
            <a:r>
              <a:rPr lang="en-US" dirty="0"/>
              <a:t>/</a:t>
            </a:r>
            <a:r>
              <a:rPr lang="en-US" dirty="0" err="1"/>
              <a:t>variational</a:t>
            </a:r>
            <a:r>
              <a:rPr lang="en-US" dirty="0"/>
              <a:t>-</a:t>
            </a:r>
            <a:r>
              <a:rPr lang="en-US" dirty="0" err="1"/>
              <a:t>autoencoders</a:t>
            </a:r>
            <a:r>
              <a:rPr lang="en-US" dirty="0"/>
              <a:t>-explained/</a:t>
            </a:r>
          </a:p>
          <a:p>
            <a:r>
              <a:rPr lang="en-US" dirty="0"/>
              <a:t>https://</a:t>
            </a:r>
            <a:r>
              <a:rPr lang="en-US" dirty="0" err="1"/>
              <a:t>arxiv.org</a:t>
            </a:r>
            <a:r>
              <a:rPr lang="en-US" dirty="0"/>
              <a:t>/</a:t>
            </a:r>
            <a:r>
              <a:rPr lang="en-US" dirty="0" err="1"/>
              <a:t>pdf</a:t>
            </a:r>
            <a:r>
              <a:rPr lang="en-US"/>
              <a:t>/1606.05908.pdf</a:t>
            </a:r>
          </a:p>
        </p:txBody>
      </p:sp>
      <p:sp>
        <p:nvSpPr>
          <p:cNvPr id="4" name="Slide Number Placeholder 3"/>
          <p:cNvSpPr>
            <a:spLocks noGrp="1"/>
          </p:cNvSpPr>
          <p:nvPr>
            <p:ph type="sldNum" sz="quarter" idx="10"/>
          </p:nvPr>
        </p:nvSpPr>
        <p:spPr/>
        <p:txBody>
          <a:bodyPr/>
          <a:lstStyle/>
          <a:p>
            <a:fld id="{81EC9494-BAC6-AC41-8AE6-2DE7C4871F23}" type="slidenum">
              <a:rPr lang="en-US" smtClean="0"/>
              <a:t>83</a:t>
            </a:fld>
            <a:endParaRPr lang="en-US"/>
          </a:p>
        </p:txBody>
      </p:sp>
    </p:spTree>
    <p:extLst>
      <p:ext uri="{BB962C8B-B14F-4D97-AF65-F5344CB8AC3E}">
        <p14:creationId xmlns:p14="http://schemas.microsoft.com/office/powerpoint/2010/main" val="164694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Talk Title</a:t>
            </a:r>
          </a:p>
        </p:txBody>
      </p:sp>
      <p:sp>
        <p:nvSpPr>
          <p:cNvPr id="4" name="Date Placeholder 3"/>
          <p:cNvSpPr>
            <a:spLocks noGrp="1"/>
          </p:cNvSpPr>
          <p:nvPr>
            <p:ph type="dt" sz="half" idx="10"/>
          </p:nvPr>
        </p:nvSpPr>
        <p:spPr/>
        <p:txBody>
          <a:bodyPr/>
          <a:lstStyle/>
          <a:p>
            <a:fld id="{5A7E2330-536D-2343-85F2-147F226D6DA6}"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518840" y="429386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10" name="Picture 9"/>
          <p:cNvPicPr>
            <a:picLocks noChangeAspect="1"/>
          </p:cNvPicPr>
          <p:nvPr userDrawn="1"/>
        </p:nvPicPr>
        <p:blipFill>
          <a:blip r:embed="rId4"/>
          <a:stretch>
            <a:fillRect/>
          </a:stretch>
        </p:blipFill>
        <p:spPr>
          <a:xfrm>
            <a:off x="0" y="0"/>
            <a:ext cx="1316319" cy="1316319"/>
          </a:xfrm>
          <a:prstGeom prst="rect">
            <a:avLst/>
          </a:prstGeom>
        </p:spPr>
      </p:pic>
      <p:pic>
        <p:nvPicPr>
          <p:cNvPr id="11" name="Picture 10"/>
          <p:cNvPicPr>
            <a:picLocks noChangeAspect="1"/>
          </p:cNvPicPr>
          <p:nvPr userDrawn="1"/>
        </p:nvPicPr>
        <p:blipFill>
          <a:blip r:embed="rId4"/>
          <a:stretch>
            <a:fillRect/>
          </a:stretch>
        </p:blipFill>
        <p:spPr>
          <a:xfrm>
            <a:off x="10875681" y="-1"/>
            <a:ext cx="1316319" cy="1316319"/>
          </a:xfrm>
          <a:prstGeom prst="rect">
            <a:avLst/>
          </a:prstGeom>
        </p:spPr>
      </p:pic>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5720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6320" y="6355080"/>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pic>
        <p:nvPicPr>
          <p:cNvPr id="11" name="Picture 10"/>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p:nvSpPr>
        <p:spPr>
          <a:xfrm>
            <a:off x="4846866" y="6355080"/>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pic>
        <p:nvPicPr>
          <p:cNvPr id="10" name="Picture 9"/>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195B39-179D-8647-8689-2EE25E605572}"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3" name="Group 12"/>
          <p:cNvGrpSpPr>
            <a:grpSpLocks/>
          </p:cNvGrpSpPr>
          <p:nvPr userDrawn="1"/>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6" name="TextBox 15"/>
          <p:cNvSpPr txBox="1"/>
          <p:nvPr userDrawn="1"/>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51235F-66CD-E248-BE58-BA79CA94DB79}" type="datetime1">
              <a:rPr lang="en-US" smtClean="0"/>
              <a:t>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3833A1-46C9-FB45-812F-A8AC7B5136EB}"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grpSp>
        <p:nvGrpSpPr>
          <p:cNvPr id="15" name="Group 14"/>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1/22/2019</a:t>
            </a:fld>
            <a:endParaRPr lang="en-US"/>
          </a:p>
        </p:txBody>
      </p:sp>
      <p:sp>
        <p:nvSpPr>
          <p:cNvPr id="5" name="Slide Number Placeholder 4"/>
          <p:cNvSpPr>
            <a:spLocks noGrp="1"/>
          </p:cNvSpPr>
          <p:nvPr>
            <p:ph type="sldNum" sz="quarter" idx="12"/>
          </p:nvPr>
        </p:nvSpPr>
        <p:spPr>
          <a:xfrm>
            <a:off x="8607329" y="6356352"/>
            <a:ext cx="2844800" cy="365125"/>
          </a:xfrm>
        </p:spPr>
        <p:txBody>
          <a:bodyPr/>
          <a:lstStyle/>
          <a:p>
            <a:fld id="{A13833A1-46C9-FB45-812F-A8AC7B5136EB}"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TextBox 9"/>
          <p:cNvSpPr txBox="1"/>
          <p:nvPr/>
        </p:nvSpPr>
        <p:spPr>
          <a:xfrm>
            <a:off x="4846320" y="6359122"/>
            <a:ext cx="2452916"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 </a:t>
            </a:r>
            <a:r>
              <a:rPr lang="en-US" sz="1100" cap="small" baseline="0" dirty="0" err="1">
                <a:solidFill>
                  <a:schemeClr val="tx1">
                    <a:lumMod val="50000"/>
                    <a:lumOff val="50000"/>
                  </a:schemeClr>
                </a:solidFill>
                <a:latin typeface="Karla" charset="0"/>
                <a:ea typeface="Karla" charset="0"/>
                <a:cs typeface="Karla" charset="0"/>
              </a:rPr>
              <a:t>ComputeFest</a:t>
            </a:r>
            <a:r>
              <a:rPr lang="en-US" sz="1100" cap="small" baseline="0" dirty="0">
                <a:solidFill>
                  <a:schemeClr val="tx1">
                    <a:lumMod val="50000"/>
                    <a:lumOff val="50000"/>
                  </a:schemeClr>
                </a:solidFill>
                <a:latin typeface="Karla" charset="0"/>
                <a:ea typeface="Karla" charset="0"/>
                <a:cs typeface="Karla" charset="0"/>
              </a:rPr>
              <a:t> 2019</a:t>
            </a:r>
          </a:p>
        </p:txBody>
      </p:sp>
      <p:grpSp>
        <p:nvGrpSpPr>
          <p:cNvPr id="9" name="Group 8"/>
          <p:cNvGrpSpPr>
            <a:grpSpLocks/>
          </p:cNvGrpSpPr>
          <p:nvPr userDrawn="1"/>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3" name="Picture 12"/>
          <p:cNvPicPr>
            <a:picLocks noChangeAspect="1"/>
          </p:cNvPicPr>
          <p:nvPr userDrawn="1"/>
        </p:nvPicPr>
        <p:blipFill>
          <a:blip r:embed="rId4"/>
          <a:stretch>
            <a:fillRect/>
          </a:stretch>
        </p:blipFill>
        <p:spPr>
          <a:xfrm>
            <a:off x="11452129" y="6157448"/>
            <a:ext cx="457200" cy="45720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1/22/2019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135919984"/>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7.png"/><Relationship Id="rId3" Type="http://schemas.openxmlformats.org/officeDocument/2006/relationships/image" Target="../media/image6.tiff"/><Relationship Id="rId7" Type="http://schemas.openxmlformats.org/officeDocument/2006/relationships/image" Target="../media/image150.png"/><Relationship Id="rId12" Type="http://schemas.openxmlformats.org/officeDocument/2006/relationships/image" Target="../media/image17.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26.png"/><Relationship Id="rId5" Type="http://schemas.openxmlformats.org/officeDocument/2006/relationships/image" Target="../media/image130.png"/><Relationship Id="rId10" Type="http://schemas.openxmlformats.org/officeDocument/2006/relationships/image" Target="../media/image25.png"/><Relationship Id="rId4" Type="http://schemas.openxmlformats.org/officeDocument/2006/relationships/image" Target="../media/image7.tiff"/><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jpeg"/><Relationship Id="rId1" Type="http://schemas.openxmlformats.org/officeDocument/2006/relationships/slideLayout" Target="../slideLayouts/slideLayout2.xml"/><Relationship Id="rId6" Type="http://schemas.microsoft.com/office/2007/relationships/hdphoto" Target="../media/hdphoto5.wdp"/><Relationship Id="rId5" Type="http://schemas.microsoft.com/office/2007/relationships/hdphoto" Target="../media/hdphoto4.wdp"/><Relationship Id="rId4" Type="http://schemas.openxmlformats.org/officeDocument/2006/relationships/image" Target="../media/image32.jpeg"/></Relationships>
</file>

<file path=ppt/slides/_rels/slide4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2.jpe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7.jpeg"/><Relationship Id="rId4" Type="http://schemas.openxmlformats.org/officeDocument/2006/relationships/image" Target="../media/image36.tiff"/></Relationships>
</file>

<file path=ppt/slides/_rels/slide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2.jpe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38.jpeg"/></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0.tiff"/><Relationship Id="rId1" Type="http://schemas.openxmlformats.org/officeDocument/2006/relationships/slideLayout" Target="../slideLayouts/slideLayout2.xml"/><Relationship Id="rId4" Type="http://schemas.microsoft.com/office/2007/relationships/hdphoto" Target="../media/hdphoto10.wdp"/></Relationships>
</file>

<file path=ppt/slides/_rels/slide4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jpeg"/><Relationship Id="rId5" Type="http://schemas.openxmlformats.org/officeDocument/2006/relationships/image" Target="../media/image10.emf"/><Relationship Id="rId4" Type="http://schemas.openxmlformats.org/officeDocument/2006/relationships/package" Target="../embeddings/Microsoft_Excel_Worksheet.xlsx"/></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3.emf"/><Relationship Id="rId5" Type="http://schemas.openxmlformats.org/officeDocument/2006/relationships/oleObject" Target="../embeddings/oleObject2.bin"/><Relationship Id="rId10" Type="http://schemas.openxmlformats.org/officeDocument/2006/relationships/image" Target="../media/image85.emf"/><Relationship Id="rId4" Type="http://schemas.openxmlformats.org/officeDocument/2006/relationships/image" Target="../media/image82.emf"/><Relationship Id="rId9" Type="http://schemas.openxmlformats.org/officeDocument/2006/relationships/oleObject" Target="../embeddings/oleObject4.bin"/></Relationships>
</file>

<file path=ppt/slides/_rels/slide82.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88.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84.e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87.emf"/><Relationship Id="rId4" Type="http://schemas.openxmlformats.org/officeDocument/2006/relationships/image" Target="../media/image86.emf"/><Relationship Id="rId9" Type="http://schemas.openxmlformats.org/officeDocument/2006/relationships/oleObject" Target="../embeddings/oleObject8.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5.xml"/><Relationship Id="rId7" Type="http://schemas.openxmlformats.org/officeDocument/2006/relationships/image" Target="../media/image89.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91.emf"/><Relationship Id="rId5" Type="http://schemas.openxmlformats.org/officeDocument/2006/relationships/image" Target="../media/image76.png"/><Relationship Id="rId10" Type="http://schemas.openxmlformats.org/officeDocument/2006/relationships/oleObject" Target="../embeddings/oleObject12.bin"/><Relationship Id="rId4" Type="http://schemas.openxmlformats.org/officeDocument/2006/relationships/image" Target="../media/image75.png"/><Relationship Id="rId9" Type="http://schemas.openxmlformats.org/officeDocument/2006/relationships/image" Target="../media/image90.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92.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93.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94.emf"/><Relationship Id="rId5" Type="http://schemas.openxmlformats.org/officeDocument/2006/relationships/oleObject" Target="../embeddings/oleObject16.bin"/><Relationship Id="rId4" Type="http://schemas.openxmlformats.org/officeDocument/2006/relationships/image" Target="../media/image9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Deep Neural Networks for Image Recognition</a:t>
            </a:r>
            <a:br>
              <a:rPr lang="en-US" sz="3200" dirty="0"/>
            </a:b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a:xfrm>
            <a:off x="601939" y="1122441"/>
            <a:ext cx="10327008" cy="1039991"/>
          </a:xfrm>
        </p:spPr>
        <p:txBody>
          <a:bodyPr/>
          <a:lstStyle/>
          <a:p>
            <a:r>
              <a:rPr lang="en-US" dirty="0"/>
              <a:t>Common architectures</a:t>
            </a:r>
          </a:p>
          <a:p>
            <a:endParaRPr lang="en-US" dirty="0"/>
          </a:p>
          <a:p>
            <a:r>
              <a:rPr lang="en-US" dirty="0"/>
              <a:t>Add fully connected networks, </a:t>
            </a:r>
          </a:p>
          <a:p>
            <a:r>
              <a:rPr lang="en-US" dirty="0"/>
              <a:t>CNN, </a:t>
            </a:r>
          </a:p>
          <a:p>
            <a:r>
              <a:rPr lang="en-US" dirty="0"/>
              <a:t>RNN, </a:t>
            </a:r>
          </a:p>
          <a:p>
            <a:r>
              <a:rPr lang="en-US" dirty="0"/>
              <a:t>Bidirectional </a:t>
            </a:r>
            <a:r>
              <a:rPr lang="en-US" dirty="0" err="1"/>
              <a:t>etc</a:t>
            </a:r>
            <a:r>
              <a:rPr lang="en-US" dirty="0"/>
              <a:t> </a:t>
            </a:r>
          </a:p>
          <a:p>
            <a:r>
              <a:rPr lang="en-US" dirty="0"/>
              <a:t>Fancy one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10</a:t>
            </a:fld>
            <a:endParaRPr lang="en-US" dirty="0"/>
          </a:p>
        </p:txBody>
      </p:sp>
    </p:spTree>
    <p:extLst>
      <p:ext uri="{BB962C8B-B14F-4D97-AF65-F5344CB8AC3E}">
        <p14:creationId xmlns:p14="http://schemas.microsoft.com/office/powerpoint/2010/main" val="1504772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11</a:t>
            </a:fld>
            <a:endParaRPr lang="en-US" dirty="0"/>
          </a:p>
        </p:txBody>
      </p:sp>
      <p:grpSp>
        <p:nvGrpSpPr>
          <p:cNvPr id="5" name="Group 4"/>
          <p:cNvGrpSpPr/>
          <p:nvPr/>
        </p:nvGrpSpPr>
        <p:grpSpPr>
          <a:xfrm>
            <a:off x="870486" y="2214602"/>
            <a:ext cx="10111765" cy="2885656"/>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784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3.33333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12</a:t>
            </a:fld>
            <a:endParaRPr lang="en-US" dirty="0"/>
          </a:p>
        </p:txBody>
      </p:sp>
      <p:grpSp>
        <p:nvGrpSpPr>
          <p:cNvPr id="20" name="Group 19"/>
          <p:cNvGrpSpPr/>
          <p:nvPr/>
        </p:nvGrpSpPr>
        <p:grpSpPr>
          <a:xfrm>
            <a:off x="3278100" y="3598368"/>
            <a:ext cx="5691548" cy="2568967"/>
            <a:chOff x="1722506" y="2204535"/>
            <a:chExt cx="8876754" cy="4006658"/>
          </a:xfrm>
        </p:grpSpPr>
        <p:grpSp>
          <p:nvGrpSpPr>
            <p:cNvPr id="21" name="Group 20"/>
            <p:cNvGrpSpPr/>
            <p:nvPr/>
          </p:nvGrpSpPr>
          <p:grpSpPr>
            <a:xfrm>
              <a:off x="2922864" y="2204535"/>
              <a:ext cx="5131983" cy="2966064"/>
              <a:chOff x="-2818142" y="1299411"/>
              <a:chExt cx="7959809" cy="4600426"/>
            </a:xfrm>
          </p:grpSpPr>
          <p:sp>
            <p:nvSpPr>
              <p:cNvPr id="56" name="Oval 55"/>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a:endCxn id="32" idx="2"/>
              </p:cNvCxnSpPr>
              <p:nvPr/>
            </p:nvCxnSpPr>
            <p:spPr>
              <a:xfrm flipV="1">
                <a:off x="-2818142" y="2358150"/>
                <a:ext cx="2098471" cy="354168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TextBox 21"/>
                <p:cNvSpPr txBox="1"/>
                <p:nvPr/>
              </p:nvSpPr>
              <p:spPr>
                <a:xfrm>
                  <a:off x="7117368" y="25949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117368" y="2594910"/>
                  <a:ext cx="695861" cy="276999"/>
                </a:xfrm>
                <a:prstGeom prst="rect">
                  <a:avLst/>
                </a:prstGeom>
                <a:blipFill rotWithShape="0">
                  <a:blip r:embed="rId5"/>
                  <a:stretch>
                    <a:fillRect l="-12329" r="-8219" b="-82759"/>
                  </a:stretch>
                </a:blipFill>
              </p:spPr>
              <p:txBody>
                <a:bodyPr/>
                <a:lstStyle/>
                <a:p>
                  <a:r>
                    <a:rPr lang="en-US">
                      <a:noFill/>
                    </a:rPr>
                    <a:t> </a:t>
                  </a:r>
                </a:p>
              </p:txBody>
            </p:sp>
          </mc:Fallback>
        </mc:AlternateContent>
        <p:grpSp>
          <p:nvGrpSpPr>
            <p:cNvPr id="23" name="Group 22"/>
            <p:cNvGrpSpPr/>
            <p:nvPr/>
          </p:nvGrpSpPr>
          <p:grpSpPr>
            <a:xfrm>
              <a:off x="1722506" y="2599852"/>
              <a:ext cx="2553320" cy="1179095"/>
              <a:chOff x="3312867" y="1299411"/>
              <a:chExt cx="3960251" cy="1828800"/>
            </a:xfrm>
          </p:grpSpPr>
          <p:sp>
            <p:nvSpPr>
              <p:cNvPr id="54" name="Oval 53"/>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a:stCxn id="22" idx="6"/>
                <a:endCxn id="32" idx="2"/>
              </p:cNvCxnSpPr>
              <p:nvPr/>
            </p:nvCxnSpPr>
            <p:spPr>
              <a:xfrm flipV="1">
                <a:off x="5141667" y="1745005"/>
                <a:ext cx="2131451" cy="46880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a:stCxn id="22" idx="6"/>
              <a:endCxn id="29" idx="2"/>
            </p:cNvCxnSpPr>
            <p:nvPr/>
          </p:nvCxnSpPr>
          <p:spPr>
            <a:xfrm>
              <a:off x="2901601" y="3189400"/>
              <a:ext cx="1397526" cy="243224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985387" y="3014688"/>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1985387" y="3014688"/>
                  <a:ext cx="695861" cy="276999"/>
                </a:xfrm>
                <a:prstGeom prst="rect">
                  <a:avLst/>
                </a:prstGeom>
                <a:blipFill rotWithShape="0">
                  <a:blip r:embed="rId6"/>
                  <a:stretch>
                    <a:fillRect b="-7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755677" y="5032098"/>
                  <a:ext cx="113401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755677" y="5032098"/>
                  <a:ext cx="1134018" cy="276999"/>
                </a:xfrm>
                <a:prstGeom prst="rect">
                  <a:avLst/>
                </a:prstGeom>
                <a:blipFill rotWithShape="0">
                  <a:blip r:embed="rId7"/>
                  <a:stretch>
                    <a:fillRect b="-7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698876" y="3963571"/>
                  <a:ext cx="686092" cy="280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9698876" y="3963571"/>
                  <a:ext cx="686092" cy="280333"/>
                </a:xfrm>
                <a:prstGeom prst="rect">
                  <a:avLst/>
                </a:prstGeom>
                <a:blipFill rotWithShape="0">
                  <a:blip r:embed="rId8"/>
                  <a:stretch>
                    <a:fillRect b="-60000"/>
                  </a:stretch>
                </a:blipFill>
              </p:spPr>
              <p:txBody>
                <a:bodyPr/>
                <a:lstStyle/>
                <a:p>
                  <a:r>
                    <a:rPr lang="en-US">
                      <a:noFill/>
                    </a:rPr>
                    <a:t> </a:t>
                  </a:r>
                </a:p>
              </p:txBody>
            </p:sp>
          </mc:Fallback>
        </mc:AlternateContent>
        <p:grpSp>
          <p:nvGrpSpPr>
            <p:cNvPr id="28" name="Group 27"/>
            <p:cNvGrpSpPr/>
            <p:nvPr/>
          </p:nvGrpSpPr>
          <p:grpSpPr>
            <a:xfrm>
              <a:off x="4275826" y="2297595"/>
              <a:ext cx="1179095" cy="1179095"/>
              <a:chOff x="4299129" y="2129588"/>
              <a:chExt cx="1179095" cy="1179095"/>
            </a:xfrm>
          </p:grpSpPr>
          <p:sp>
            <p:nvSpPr>
              <p:cNvPr id="52" name="Oval 51"/>
              <p:cNvSpPr>
                <a:spLocks noChangeAspect="1"/>
              </p:cNvSpPr>
              <p:nvPr/>
            </p:nvSpPr>
            <p:spPr>
              <a:xfrm>
                <a:off x="4299129" y="21295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p:cNvSpPr txBox="1"/>
                  <p:nvPr/>
                </p:nvSpPr>
                <p:spPr>
                  <a:xfrm>
                    <a:off x="4519482" y="2580635"/>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519482" y="2580635"/>
                    <a:ext cx="695861" cy="276999"/>
                  </a:xfrm>
                  <a:prstGeom prst="rect">
                    <a:avLst/>
                  </a:prstGeom>
                  <a:blipFill rotWithShape="0">
                    <a:blip r:embed="rId9"/>
                    <a:stretch>
                      <a:fillRect b="-15556"/>
                    </a:stretch>
                  </a:blipFill>
                </p:spPr>
                <p:txBody>
                  <a:bodyPr/>
                  <a:lstStyle/>
                  <a:p>
                    <a:r>
                      <a:rPr lang="en-US">
                        <a:noFill/>
                      </a:rPr>
                      <a:t> </a:t>
                    </a:r>
                  </a:p>
                </p:txBody>
              </p:sp>
            </mc:Fallback>
          </mc:AlternateContent>
        </p:grpSp>
        <p:grpSp>
          <p:nvGrpSpPr>
            <p:cNvPr id="29" name="Group 28"/>
            <p:cNvGrpSpPr/>
            <p:nvPr/>
          </p:nvGrpSpPr>
          <p:grpSpPr>
            <a:xfrm>
              <a:off x="4299127" y="5032098"/>
              <a:ext cx="1179095" cy="1179095"/>
              <a:chOff x="4299129" y="4110788"/>
              <a:chExt cx="1179095" cy="1179095"/>
            </a:xfrm>
          </p:grpSpPr>
          <p:sp>
            <p:nvSpPr>
              <p:cNvPr id="50" name="Oval 4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13</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0"/>
                    <a:stretch>
                      <a:fillRect b="-15217"/>
                    </a:stretch>
                  </a:blipFill>
                </p:spPr>
                <p:txBody>
                  <a:bodyPr/>
                  <a:lstStyle/>
                  <a:p>
                    <a:r>
                      <a:rPr lang="en-US">
                        <a:noFill/>
                      </a:rPr>
                      <a:t> </a:t>
                    </a:r>
                  </a:p>
                </p:txBody>
              </p:sp>
            </mc:Fallback>
          </mc:AlternateContent>
        </p:grpSp>
        <p:grpSp>
          <p:nvGrpSpPr>
            <p:cNvPr id="30" name="Group 29"/>
            <p:cNvGrpSpPr/>
            <p:nvPr/>
          </p:nvGrpSpPr>
          <p:grpSpPr>
            <a:xfrm>
              <a:off x="1743769" y="4581051"/>
              <a:ext cx="2555358" cy="1179095"/>
              <a:chOff x="3439720" y="1249823"/>
              <a:chExt cx="3963412" cy="1828800"/>
            </a:xfrm>
          </p:grpSpPr>
          <p:sp>
            <p:nvSpPr>
              <p:cNvPr id="48" name="Oval 47"/>
              <p:cNvSpPr>
                <a:spLocks noChangeAspect="1"/>
              </p:cNvSpPr>
              <p:nvPr/>
            </p:nvSpPr>
            <p:spPr>
              <a:xfrm>
                <a:off x="3439720" y="1249823"/>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endCxn id="29" idx="2"/>
              </p:cNvCxnSpPr>
              <p:nvPr/>
            </p:nvCxnSpPr>
            <p:spPr>
              <a:xfrm>
                <a:off x="5268520" y="2164224"/>
                <a:ext cx="2134612" cy="67932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31" name="Straight Arrow Connector 30"/>
            <p:cNvCxnSpPr/>
            <p:nvPr/>
          </p:nvCxnSpPr>
          <p:spPr>
            <a:xfrm>
              <a:off x="8054847" y="2794083"/>
              <a:ext cx="1365318" cy="134857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6854487" y="4142659"/>
              <a:ext cx="2565678" cy="2041860"/>
              <a:chOff x="6854487" y="3672396"/>
              <a:chExt cx="2565678" cy="2041860"/>
            </a:xfrm>
          </p:grpSpPr>
          <p:grpSp>
            <p:nvGrpSpPr>
              <p:cNvPr id="44" name="Group 43"/>
              <p:cNvGrpSpPr/>
              <p:nvPr/>
            </p:nvGrpSpPr>
            <p:grpSpPr>
              <a:xfrm>
                <a:off x="6854487" y="3672396"/>
                <a:ext cx="2565678" cy="2041860"/>
                <a:chOff x="3312867" y="548811"/>
                <a:chExt cx="3979419" cy="3166965"/>
              </a:xfrm>
            </p:grpSpPr>
            <p:sp>
              <p:nvSpPr>
                <p:cNvPr id="46" name="Oval 45"/>
                <p:cNvSpPr>
                  <a:spLocks noChangeAspect="1"/>
                </p:cNvSpPr>
                <p:nvPr/>
              </p:nvSpPr>
              <p:spPr>
                <a:xfrm>
                  <a:off x="3312867" y="1886976"/>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V="1">
                  <a:off x="5141667" y="548811"/>
                  <a:ext cx="2150619" cy="22525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p:cNvSpPr txBox="1"/>
                  <p:nvPr/>
                </p:nvSpPr>
                <p:spPr>
                  <a:xfrm>
                    <a:off x="7125493" y="4971822"/>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3</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7125493" y="4971822"/>
                    <a:ext cx="695861" cy="276999"/>
                  </a:xfrm>
                  <a:prstGeom prst="rect">
                    <a:avLst/>
                  </a:prstGeom>
                  <a:blipFill rotWithShape="0">
                    <a:blip r:embed="rId11"/>
                    <a:stretch>
                      <a:fillRect b="-15556"/>
                    </a:stretch>
                  </a:blipFill>
                </p:spPr>
                <p:txBody>
                  <a:bodyPr/>
                  <a:lstStyle/>
                  <a:p>
                    <a:r>
                      <a:rPr lang="en-US">
                        <a:noFill/>
                      </a:rPr>
                      <a:t> </a:t>
                    </a:r>
                  </a:p>
                </p:txBody>
              </p:sp>
            </mc:Fallback>
          </mc:AlternateContent>
        </p:grpSp>
        <p:sp>
          <p:nvSpPr>
            <p:cNvPr id="33" name="Oval 32"/>
            <p:cNvSpPr>
              <a:spLocks noChangeAspect="1"/>
            </p:cNvSpPr>
            <p:nvPr/>
          </p:nvSpPr>
          <p:spPr>
            <a:xfrm>
              <a:off x="9420165" y="355311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995029" y="3963571"/>
              <a:ext cx="683714" cy="369332"/>
            </a:xfrm>
            <a:prstGeom prst="rect">
              <a:avLst/>
            </a:prstGeom>
            <a:noFill/>
          </p:spPr>
          <p:txBody>
            <a:bodyPr wrap="square" lIns="0" tIns="0" rIns="0" bIns="0" rtlCol="0">
              <a:spAutoFit/>
            </a:bodyPr>
            <a:lstStyle/>
            <a:p>
              <a:r>
                <a:rPr lang="mr-IN" sz="2400">
                  <a:latin typeface="Karla" charset="0"/>
                  <a:ea typeface="Karla" charset="0"/>
                  <a:cs typeface="Karla" charset="0"/>
                </a:rPr>
                <a:t>…</a:t>
              </a:r>
              <a:endParaRPr lang="en-US" sz="2400" dirty="0">
                <a:latin typeface="Karla" charset="0"/>
                <a:ea typeface="Karla" charset="0"/>
                <a:cs typeface="Karla" charset="0"/>
              </a:endParaRPr>
            </a:p>
          </p:txBody>
        </p:sp>
        <p:grpSp>
          <p:nvGrpSpPr>
            <p:cNvPr id="35" name="Group 34"/>
            <p:cNvGrpSpPr/>
            <p:nvPr/>
          </p:nvGrpSpPr>
          <p:grpSpPr>
            <a:xfrm>
              <a:off x="4220313" y="3618593"/>
              <a:ext cx="1179095" cy="1179095"/>
              <a:chOff x="4299129" y="4110788"/>
              <a:chExt cx="1179095" cy="1179095"/>
            </a:xfrm>
          </p:grpSpPr>
          <p:sp>
            <p:nvSpPr>
              <p:cNvPr id="42" name="Oval 41"/>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12</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2"/>
                    <a:stretch>
                      <a:fillRect b="-15217"/>
                    </a:stretch>
                  </a:blipFill>
                </p:spPr>
                <p:txBody>
                  <a:bodyPr/>
                  <a:lstStyle/>
                  <a:p>
                    <a:r>
                      <a:rPr lang="en-US">
                        <a:noFill/>
                      </a:rPr>
                      <a:t> </a:t>
                    </a:r>
                  </a:p>
                </p:txBody>
              </p:sp>
            </mc:Fallback>
          </mc:AlternateContent>
        </p:grpSp>
        <p:cxnSp>
          <p:nvCxnSpPr>
            <p:cNvPr id="36" name="Straight Arrow Connector 35"/>
            <p:cNvCxnSpPr>
              <a:stCxn id="22" idx="6"/>
            </p:cNvCxnSpPr>
            <p:nvPr/>
          </p:nvCxnSpPr>
          <p:spPr>
            <a:xfrm>
              <a:off x="2901601" y="3189400"/>
              <a:ext cx="1318712" cy="101874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49" idx="3"/>
            </p:cNvCxnSpPr>
            <p:nvPr/>
          </p:nvCxnSpPr>
          <p:spPr>
            <a:xfrm flipV="1">
              <a:off x="2889695" y="4208141"/>
              <a:ext cx="1330618" cy="962457"/>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38" name="Group 37"/>
            <p:cNvGrpSpPr/>
            <p:nvPr/>
          </p:nvGrpSpPr>
          <p:grpSpPr>
            <a:xfrm>
              <a:off x="6820239" y="3592017"/>
              <a:ext cx="1179095" cy="1179095"/>
              <a:chOff x="4299129" y="4110788"/>
              <a:chExt cx="1179095" cy="1179095"/>
            </a:xfrm>
          </p:grpSpPr>
          <p:sp>
            <p:nvSpPr>
              <p:cNvPr id="40" name="Oval 39"/>
              <p:cNvSpPr>
                <a:spLocks noChangeAspect="1"/>
              </p:cNvSpPr>
              <p:nvPr/>
            </p:nvSpPr>
            <p:spPr>
              <a:xfrm>
                <a:off x="4299129" y="4110788"/>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p:cNvSpPr txBox="1"/>
                  <p:nvPr/>
                </p:nvSpPr>
                <p:spPr>
                  <a:xfrm>
                    <a:off x="4540746" y="4553810"/>
                    <a:ext cx="6958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𝑛</m:t>
                              </m:r>
                              <m:r>
                                <a:rPr lang="en-US" b="0" i="1" smtClean="0">
                                  <a:latin typeface="Cambria Math" charset="0"/>
                                </a:rPr>
                                <m:t>2</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4540746" y="4553810"/>
                    <a:ext cx="695861" cy="276999"/>
                  </a:xfrm>
                  <a:prstGeom prst="rect">
                    <a:avLst/>
                  </a:prstGeom>
                  <a:blipFill rotWithShape="0">
                    <a:blip r:embed="rId13"/>
                    <a:stretch>
                      <a:fillRect b="-15556"/>
                    </a:stretch>
                  </a:blipFill>
                </p:spPr>
                <p:txBody>
                  <a:bodyPr/>
                  <a:lstStyle/>
                  <a:p>
                    <a:r>
                      <a:rPr lang="en-US">
                        <a:noFill/>
                      </a:rPr>
                      <a:t> </a:t>
                    </a:r>
                  </a:p>
                </p:txBody>
              </p:sp>
            </mc:Fallback>
          </mc:AlternateContent>
        </p:grpSp>
        <p:cxnSp>
          <p:nvCxnSpPr>
            <p:cNvPr id="39" name="Straight Arrow Connector 38"/>
            <p:cNvCxnSpPr/>
            <p:nvPr/>
          </p:nvCxnSpPr>
          <p:spPr>
            <a:xfrm flipV="1">
              <a:off x="7999334" y="4142659"/>
              <a:ext cx="1420831" cy="3890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FCB68761-105B-4F27-B1FD-AD7E794623A7}"/>
              </a:ext>
            </a:extLst>
          </p:cNvPr>
          <p:cNvSpPr txBox="1"/>
          <p:nvPr/>
        </p:nvSpPr>
        <p:spPr>
          <a:xfrm>
            <a:off x="4879630" y="2733099"/>
            <a:ext cx="2551276" cy="369332"/>
          </a:xfrm>
          <a:prstGeom prst="rect">
            <a:avLst/>
          </a:prstGeom>
          <a:noFill/>
        </p:spPr>
        <p:txBody>
          <a:bodyPr wrap="none" rtlCol="0">
            <a:spAutoFit/>
          </a:bodyPr>
          <a:lstStyle/>
          <a:p>
            <a:r>
              <a:rPr lang="en-US" dirty="0"/>
              <a:t>Fully Connected Network</a:t>
            </a:r>
          </a:p>
        </p:txBody>
      </p:sp>
      <p:sp>
        <p:nvSpPr>
          <p:cNvPr id="63" name="Title 1">
            <a:extLst>
              <a:ext uri="{FF2B5EF4-FFF2-40B4-BE49-F238E27FC236}">
                <a16:creationId xmlns:a16="http://schemas.microsoft.com/office/drawing/2014/main"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spTree>
    <p:extLst>
      <p:ext uri="{BB962C8B-B14F-4D97-AF65-F5344CB8AC3E}">
        <p14:creationId xmlns:p14="http://schemas.microsoft.com/office/powerpoint/2010/main" val="177056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2000"/>
                                        <p:tgtEl>
                                          <p:spTgt spid="60"/>
                                        </p:tgtEl>
                                      </p:cBhvr>
                                    </p:animEffect>
                                    <p:set>
                                      <p:cBhvr>
                                        <p:cTn id="7" dur="1" fill="hold">
                                          <p:stCondLst>
                                            <p:cond delay="199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3"/>
                                        </p:tgtEl>
                                      </p:cBhvr>
                                    </p:animEffect>
                                    <p:set>
                                      <p:cBhvr>
                                        <p:cTn id="10" dur="1" fill="hold">
                                          <p:stCondLst>
                                            <p:cond delay="199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10"/>
                                        </p:tgtEl>
                                      </p:cBhvr>
                                    </p:animEffect>
                                    <p:set>
                                      <p:cBhvr>
                                        <p:cTn id="13" dur="1" fill="hold">
                                          <p:stCondLst>
                                            <p:cond delay="199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2000" fill="hold"/>
                                        <p:tgtEl>
                                          <p:spTgt spid="9"/>
                                        </p:tgtEl>
                                      </p:cBhvr>
                                      <p:by x="150000" y="150000"/>
                                    </p:animScale>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40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2000"/>
                                        <p:tgtEl>
                                          <p:spTgt spid="61"/>
                                        </p:tgtEl>
                                      </p:cBhvr>
                                    </p:animEffect>
                                  </p:childTnLst>
                                </p:cTn>
                              </p:par>
                              <p:par>
                                <p:cTn id="22" presetID="64" presetClass="path" presetSubtype="0" accel="50000" decel="50000" fill="hold" nodeType="withEffect">
                                  <p:stCondLst>
                                    <p:cond delay="0"/>
                                  </p:stCondLst>
                                  <p:childTnLst>
                                    <p:animMotion origin="layout" path="M 0 0 L 0 -0.25 E" pathEditMode="relative" ptsTypes="">
                                      <p:cBhvr>
                                        <p:cTn id="23" dur="2000" fill="hold"/>
                                        <p:tgtEl>
                                          <p:spTgt spid="60"/>
                                        </p:tgtEl>
                                        <p:attrNameLst>
                                          <p:attrName>ppt_x</p:attrName>
                                          <p:attrName>ppt_y</p:attrName>
                                        </p:attrNameLst>
                                      </p:cBhvr>
                                    </p:animMotion>
                                  </p:childTnLst>
                                </p:cTn>
                              </p:par>
                              <p:par>
                                <p:cTn id="24" presetID="64" presetClass="path" presetSubtype="0" accel="50000" decel="50000" fill="hold" nodeType="withEffect">
                                  <p:stCondLst>
                                    <p:cond delay="0"/>
                                  </p:stCondLst>
                                  <p:childTnLst>
                                    <p:animMotion origin="layout" path="M 0 0 L 0 -0.25 E" pathEditMode="relative" ptsTypes="">
                                      <p:cBhvr>
                                        <p:cTn id="25" dur="2000" fill="hold"/>
                                        <p:tgtEl>
                                          <p:spTgt spid="3"/>
                                        </p:tgtEl>
                                        <p:attrNameLst>
                                          <p:attrName>ppt_x</p:attrName>
                                          <p:attrName>ppt_y</p:attrName>
                                        </p:attrNameLst>
                                      </p:cBhvr>
                                    </p:animMotion>
                                  </p:childTnLst>
                                </p:cTn>
                              </p:par>
                              <p:par>
                                <p:cTn id="26" presetID="64" presetClass="path" presetSubtype="0" accel="50000" decel="50000" fill="hold" grpId="1" nodeType="withEffect">
                                  <p:stCondLst>
                                    <p:cond delay="0"/>
                                  </p:stCondLst>
                                  <p:childTnLst>
                                    <p:animMotion origin="layout" path="M 0 0 L 0 -0.25 E" pathEditMode="relative" ptsTypes="">
                                      <p:cBhvr>
                                        <p:cTn id="27" dur="2000" fill="hold"/>
                                        <p:tgtEl>
                                          <p:spTgt spid="10"/>
                                        </p:tgtEl>
                                        <p:attrNameLst>
                                          <p:attrName>ppt_x</p:attrName>
                                          <p:attrName>ppt_y</p:attrName>
                                        </p:attrNameLst>
                                      </p:cBhvr>
                                    </p:animMotion>
                                  </p:childTnLst>
                                </p:cTn>
                              </p:par>
                              <p:par>
                                <p:cTn id="28" presetID="64" presetClass="path" presetSubtype="0" accel="50000" decel="50000" fill="hold" grpId="1" nodeType="withEffect">
                                  <p:stCondLst>
                                    <p:cond delay="0"/>
                                  </p:stCondLst>
                                  <p:childTnLst>
                                    <p:animMotion origin="layout" path="M 0 0 L 0 -0.25 E" pathEditMode="relative" ptsTypes="">
                                      <p:cBhvr>
                                        <p:cTn id="29" dur="2000" fill="hold"/>
                                        <p:tgtEl>
                                          <p:spTgt spid="9"/>
                                        </p:tgtEl>
                                        <p:attrNameLst>
                                          <p:attrName>ppt_x</p:attrName>
                                          <p:attrName>ppt_y</p:attrName>
                                        </p:attrNameLst>
                                      </p:cBhvr>
                                    </p:animMotion>
                                  </p:childTnLst>
                                </p:cTn>
                              </p:par>
                              <p:par>
                                <p:cTn id="30" presetID="10" presetClass="entr" presetSubtype="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4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13</a:t>
            </a:fld>
            <a:endParaRPr lang="en-US" dirty="0"/>
          </a:p>
        </p:txBody>
      </p:sp>
      <p:sp>
        <p:nvSpPr>
          <p:cNvPr id="62" name="TextBox 61">
            <a:extLst>
              <a:ext uri="{FF2B5EF4-FFF2-40B4-BE49-F238E27FC236}">
                <a16:creationId xmlns:a16="http://schemas.microsoft.com/office/drawing/2014/main" id="{FCB68761-105B-4F27-B1FD-AD7E794623A7}"/>
              </a:ext>
            </a:extLst>
          </p:cNvPr>
          <p:cNvSpPr txBox="1"/>
          <p:nvPr/>
        </p:nvSpPr>
        <p:spPr>
          <a:xfrm>
            <a:off x="5193390" y="2733099"/>
            <a:ext cx="1834605" cy="369332"/>
          </a:xfrm>
          <a:prstGeom prst="rect">
            <a:avLst/>
          </a:prstGeom>
          <a:noFill/>
        </p:spPr>
        <p:txBody>
          <a:bodyPr wrap="none" rtlCol="0">
            <a:spAutoFit/>
          </a:bodyPr>
          <a:lstStyle/>
          <a:p>
            <a:pPr algn="ctr"/>
            <a:r>
              <a:rPr lang="en-US" dirty="0"/>
              <a:t>Convolutional NN</a:t>
            </a:r>
          </a:p>
        </p:txBody>
      </p:sp>
      <p:sp>
        <p:nvSpPr>
          <p:cNvPr id="63" name="Title 1">
            <a:extLst>
              <a:ext uri="{FF2B5EF4-FFF2-40B4-BE49-F238E27FC236}">
                <a16:creationId xmlns:a16="http://schemas.microsoft.com/office/drawing/2014/main"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pic>
        <p:nvPicPr>
          <p:cNvPr id="64" name="Picture 63">
            <a:extLst>
              <a:ext uri="{FF2B5EF4-FFF2-40B4-BE49-F238E27FC236}">
                <a16:creationId xmlns:a16="http://schemas.microsoft.com/office/drawing/2014/main" id="{68F5313C-4758-43A7-AD9A-7E727FEA6412}"/>
              </a:ext>
            </a:extLst>
          </p:cNvPr>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23064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
                                        <p:tgtEl>
                                          <p:spTgt spid="60"/>
                                        </p:tgtEl>
                                      </p:cBhvr>
                                    </p:animEffect>
                                    <p:set>
                                      <p:cBhvr>
                                        <p:cTn id="7" dur="1" fill="hold">
                                          <p:stCondLst>
                                            <p:cond delay="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
                                        <p:tgtEl>
                                          <p:spTgt spid="3"/>
                                        </p:tgtEl>
                                      </p:cBhvr>
                                    </p:animEffect>
                                    <p:set>
                                      <p:cBhvr>
                                        <p:cTn id="10" dur="1" fill="hold">
                                          <p:stCondLst>
                                            <p:cond delay="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10"/>
                                        </p:tgtEl>
                                      </p:cBhvr>
                                    </p:animEffect>
                                    <p:set>
                                      <p:cBhvr>
                                        <p:cTn id="13" dur="1" fill="hold">
                                          <p:stCondLst>
                                            <p:cond delay="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10" fill="hold"/>
                                        <p:tgtEl>
                                          <p:spTgt spid="9"/>
                                        </p:tgtEl>
                                      </p:cBhvr>
                                      <p:by x="150000" y="150000"/>
                                    </p:animScale>
                                  </p:childTnLst>
                                </p:cTn>
                              </p:par>
                              <p:par>
                                <p:cTn id="16" presetID="10"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10"/>
                                        <p:tgtEl>
                                          <p:spTgt spid="61"/>
                                        </p:tgtEl>
                                      </p:cBhvr>
                                    </p:animEffect>
                                  </p:childTnLst>
                                </p:cTn>
                              </p:par>
                              <p:par>
                                <p:cTn id="19" presetID="64" presetClass="path" presetSubtype="0" accel="50000" decel="50000" fill="hold" nodeType="withEffect">
                                  <p:stCondLst>
                                    <p:cond delay="0"/>
                                  </p:stCondLst>
                                  <p:childTnLst>
                                    <p:animMotion origin="layout" path="M 0 0 L 0 -0.25 E" pathEditMode="relative" ptsTypes="">
                                      <p:cBhvr>
                                        <p:cTn id="20" dur="10" fill="hold"/>
                                        <p:tgtEl>
                                          <p:spTgt spid="60"/>
                                        </p:tgtEl>
                                        <p:attrNameLst>
                                          <p:attrName>ppt_x</p:attrName>
                                          <p:attrName>ppt_y</p:attrName>
                                        </p:attrNameLst>
                                      </p:cBhvr>
                                    </p:animMotion>
                                  </p:childTnLst>
                                </p:cTn>
                              </p:par>
                              <p:par>
                                <p:cTn id="21" presetID="64" presetClass="path" presetSubtype="0" accel="50000" decel="50000" fill="hold" nodeType="withEffect">
                                  <p:stCondLst>
                                    <p:cond delay="0"/>
                                  </p:stCondLst>
                                  <p:childTnLst>
                                    <p:animMotion origin="layout" path="M 0 0 L 0 -0.25 E" pathEditMode="relative" ptsTypes="">
                                      <p:cBhvr>
                                        <p:cTn id="22" dur="10" fill="hold"/>
                                        <p:tgtEl>
                                          <p:spTgt spid="3"/>
                                        </p:tgtEl>
                                        <p:attrNameLst>
                                          <p:attrName>ppt_x</p:attrName>
                                          <p:attrName>ppt_y</p:attrName>
                                        </p:attrNameLst>
                                      </p:cBhvr>
                                    </p:animMotion>
                                  </p:childTnLst>
                                </p:cTn>
                              </p:par>
                              <p:par>
                                <p:cTn id="23" presetID="64" presetClass="path" presetSubtype="0" accel="50000" decel="50000" fill="hold" grpId="1" nodeType="withEffect">
                                  <p:stCondLst>
                                    <p:cond delay="0"/>
                                  </p:stCondLst>
                                  <p:childTnLst>
                                    <p:animMotion origin="layout" path="M 0 0 L 0 -0.25 E" pathEditMode="relative" ptsTypes="">
                                      <p:cBhvr>
                                        <p:cTn id="24" dur="10" fill="hold"/>
                                        <p:tgtEl>
                                          <p:spTgt spid="10"/>
                                        </p:tgtEl>
                                        <p:attrNameLst>
                                          <p:attrName>ppt_x</p:attrName>
                                          <p:attrName>ppt_y</p:attrName>
                                        </p:attrNameLst>
                                      </p:cBhvr>
                                    </p:animMotion>
                                  </p:childTnLst>
                                </p:cTn>
                              </p:par>
                              <p:par>
                                <p:cTn id="25" presetID="64" presetClass="path" presetSubtype="0" accel="50000" decel="50000" fill="hold" grpId="1" nodeType="withEffect">
                                  <p:stCondLst>
                                    <p:cond delay="0"/>
                                  </p:stCondLst>
                                  <p:childTnLst>
                                    <p:animMotion origin="layout" path="M 0 0 L 0 -0.25 E" pathEditMode="relative" ptsTypes="">
                                      <p:cBhvr>
                                        <p:cTn id="26" dur="10" fill="hold"/>
                                        <p:tgtEl>
                                          <p:spTgt spid="9"/>
                                        </p:tgtEl>
                                        <p:attrNameLst>
                                          <p:attrName>ppt_x</p:attrName>
                                          <p:attrName>ppt_y</p:attrName>
                                        </p:attrNameLst>
                                      </p:cBhvr>
                                    </p:animMotion>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10"/>
                                        <p:tgtEl>
                                          <p:spTgt spid="62"/>
                                        </p:tgtEl>
                                      </p:cBhvr>
                                    </p:animEffect>
                                  </p:childTnLst>
                                </p:cTn>
                              </p:par>
                              <p:par>
                                <p:cTn id="30" presetID="10"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14</a:t>
            </a:fld>
            <a:endParaRPr lang="en-US" dirty="0"/>
          </a:p>
        </p:txBody>
      </p:sp>
      <p:sp>
        <p:nvSpPr>
          <p:cNvPr id="62" name="TextBox 61">
            <a:extLst>
              <a:ext uri="{FF2B5EF4-FFF2-40B4-BE49-F238E27FC236}">
                <a16:creationId xmlns:a16="http://schemas.microsoft.com/office/drawing/2014/main" id="{FCB68761-105B-4F27-B1FD-AD7E794623A7}"/>
              </a:ext>
            </a:extLst>
          </p:cNvPr>
          <p:cNvSpPr txBox="1"/>
          <p:nvPr/>
        </p:nvSpPr>
        <p:spPr>
          <a:xfrm>
            <a:off x="5380141" y="2733099"/>
            <a:ext cx="1461106" cy="369332"/>
          </a:xfrm>
          <a:prstGeom prst="rect">
            <a:avLst/>
          </a:prstGeom>
          <a:noFill/>
        </p:spPr>
        <p:txBody>
          <a:bodyPr wrap="none" rtlCol="0">
            <a:spAutoFit/>
          </a:bodyPr>
          <a:lstStyle/>
          <a:p>
            <a:pPr algn="ctr"/>
            <a:r>
              <a:rPr lang="en-US" dirty="0"/>
              <a:t>Recurrent NN</a:t>
            </a:r>
          </a:p>
        </p:txBody>
      </p:sp>
      <p:sp>
        <p:nvSpPr>
          <p:cNvPr id="63" name="Title 1">
            <a:extLst>
              <a:ext uri="{FF2B5EF4-FFF2-40B4-BE49-F238E27FC236}">
                <a16:creationId xmlns:a16="http://schemas.microsoft.com/office/drawing/2014/main"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pic>
        <p:nvPicPr>
          <p:cNvPr id="2" name="Picture 1">
            <a:extLst>
              <a:ext uri="{FF2B5EF4-FFF2-40B4-BE49-F238E27FC236}">
                <a16:creationId xmlns:a16="http://schemas.microsoft.com/office/drawing/2014/main" id="{9A19BFE1-FFD2-4619-ADB2-EC95C4BEA2BA}"/>
              </a:ext>
            </a:extLst>
          </p:cNvPr>
          <p:cNvPicPr>
            <a:picLocks noChangeAspect="1"/>
          </p:cNvPicPr>
          <p:nvPr/>
        </p:nvPicPr>
        <p:blipFill>
          <a:blip r:embed="rId5"/>
          <a:stretch>
            <a:fillRect/>
          </a:stretch>
        </p:blipFill>
        <p:spPr>
          <a:xfrm>
            <a:off x="3630279" y="3794128"/>
            <a:ext cx="4987187" cy="2410474"/>
          </a:xfrm>
          <a:prstGeom prst="rect">
            <a:avLst/>
          </a:prstGeom>
        </p:spPr>
      </p:pic>
    </p:spTree>
    <p:extLst>
      <p:ext uri="{BB962C8B-B14F-4D97-AF65-F5344CB8AC3E}">
        <p14:creationId xmlns:p14="http://schemas.microsoft.com/office/powerpoint/2010/main" val="14667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
                                        <p:tgtEl>
                                          <p:spTgt spid="60"/>
                                        </p:tgtEl>
                                      </p:cBhvr>
                                    </p:animEffect>
                                    <p:set>
                                      <p:cBhvr>
                                        <p:cTn id="7" dur="1" fill="hold">
                                          <p:stCondLst>
                                            <p:cond delay="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
                                        <p:tgtEl>
                                          <p:spTgt spid="3"/>
                                        </p:tgtEl>
                                      </p:cBhvr>
                                    </p:animEffect>
                                    <p:set>
                                      <p:cBhvr>
                                        <p:cTn id="10" dur="1" fill="hold">
                                          <p:stCondLst>
                                            <p:cond delay="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10"/>
                                        </p:tgtEl>
                                      </p:cBhvr>
                                    </p:animEffect>
                                    <p:set>
                                      <p:cBhvr>
                                        <p:cTn id="13" dur="1" fill="hold">
                                          <p:stCondLst>
                                            <p:cond delay="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10" fill="hold"/>
                                        <p:tgtEl>
                                          <p:spTgt spid="9"/>
                                        </p:tgtEl>
                                      </p:cBhvr>
                                      <p:by x="150000" y="150000"/>
                                    </p:animScale>
                                  </p:childTnLst>
                                </p:cTn>
                              </p:par>
                              <p:par>
                                <p:cTn id="16" presetID="10"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10"/>
                                        <p:tgtEl>
                                          <p:spTgt spid="61"/>
                                        </p:tgtEl>
                                      </p:cBhvr>
                                    </p:animEffect>
                                  </p:childTnLst>
                                </p:cTn>
                              </p:par>
                              <p:par>
                                <p:cTn id="19" presetID="64" presetClass="path" presetSubtype="0" accel="50000" decel="50000" fill="hold" nodeType="withEffect">
                                  <p:stCondLst>
                                    <p:cond delay="0"/>
                                  </p:stCondLst>
                                  <p:childTnLst>
                                    <p:animMotion origin="layout" path="M 0 0 L 0 -0.25 E" pathEditMode="relative" ptsTypes="">
                                      <p:cBhvr>
                                        <p:cTn id="20" dur="10" fill="hold"/>
                                        <p:tgtEl>
                                          <p:spTgt spid="60"/>
                                        </p:tgtEl>
                                        <p:attrNameLst>
                                          <p:attrName>ppt_x</p:attrName>
                                          <p:attrName>ppt_y</p:attrName>
                                        </p:attrNameLst>
                                      </p:cBhvr>
                                    </p:animMotion>
                                  </p:childTnLst>
                                </p:cTn>
                              </p:par>
                              <p:par>
                                <p:cTn id="21" presetID="64" presetClass="path" presetSubtype="0" accel="50000" decel="50000" fill="hold" nodeType="withEffect">
                                  <p:stCondLst>
                                    <p:cond delay="0"/>
                                  </p:stCondLst>
                                  <p:childTnLst>
                                    <p:animMotion origin="layout" path="M 0 0 L 0 -0.25 E" pathEditMode="relative" ptsTypes="">
                                      <p:cBhvr>
                                        <p:cTn id="22" dur="10" fill="hold"/>
                                        <p:tgtEl>
                                          <p:spTgt spid="3"/>
                                        </p:tgtEl>
                                        <p:attrNameLst>
                                          <p:attrName>ppt_x</p:attrName>
                                          <p:attrName>ppt_y</p:attrName>
                                        </p:attrNameLst>
                                      </p:cBhvr>
                                    </p:animMotion>
                                  </p:childTnLst>
                                </p:cTn>
                              </p:par>
                              <p:par>
                                <p:cTn id="23" presetID="64" presetClass="path" presetSubtype="0" accel="50000" decel="50000" fill="hold" grpId="1" nodeType="withEffect">
                                  <p:stCondLst>
                                    <p:cond delay="0"/>
                                  </p:stCondLst>
                                  <p:childTnLst>
                                    <p:animMotion origin="layout" path="M 0 0 L 0 -0.25 E" pathEditMode="relative" ptsTypes="">
                                      <p:cBhvr>
                                        <p:cTn id="24" dur="10" fill="hold"/>
                                        <p:tgtEl>
                                          <p:spTgt spid="10"/>
                                        </p:tgtEl>
                                        <p:attrNameLst>
                                          <p:attrName>ppt_x</p:attrName>
                                          <p:attrName>ppt_y</p:attrName>
                                        </p:attrNameLst>
                                      </p:cBhvr>
                                    </p:animMotion>
                                  </p:childTnLst>
                                </p:cTn>
                              </p:par>
                              <p:par>
                                <p:cTn id="25" presetID="64" presetClass="path" presetSubtype="0" accel="50000" decel="50000" fill="hold" grpId="1" nodeType="withEffect">
                                  <p:stCondLst>
                                    <p:cond delay="0"/>
                                  </p:stCondLst>
                                  <p:childTnLst>
                                    <p:animMotion origin="layout" path="M 0 0 L 0 -0.25 E" pathEditMode="relative" ptsTypes="">
                                      <p:cBhvr>
                                        <p:cTn id="26" dur="10" fill="hold"/>
                                        <p:tgtEl>
                                          <p:spTgt spid="9"/>
                                        </p:tgtEl>
                                        <p:attrNameLst>
                                          <p:attrName>ppt_x</p:attrName>
                                          <p:attrName>ppt_y</p:attrName>
                                        </p:attrNameLst>
                                      </p:cBhvr>
                                    </p:animMotion>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1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15</a:t>
            </a:fld>
            <a:endParaRPr lang="en-US" dirty="0"/>
          </a:p>
        </p:txBody>
      </p:sp>
      <p:sp>
        <p:nvSpPr>
          <p:cNvPr id="62" name="TextBox 61">
            <a:extLst>
              <a:ext uri="{FF2B5EF4-FFF2-40B4-BE49-F238E27FC236}">
                <a16:creationId xmlns:a16="http://schemas.microsoft.com/office/drawing/2014/main" id="{FCB68761-105B-4F27-B1FD-AD7E794623A7}"/>
              </a:ext>
            </a:extLst>
          </p:cNvPr>
          <p:cNvSpPr txBox="1"/>
          <p:nvPr/>
        </p:nvSpPr>
        <p:spPr>
          <a:xfrm>
            <a:off x="5252832" y="2733099"/>
            <a:ext cx="1715727" cy="369332"/>
          </a:xfrm>
          <a:prstGeom prst="rect">
            <a:avLst/>
          </a:prstGeom>
          <a:noFill/>
        </p:spPr>
        <p:txBody>
          <a:bodyPr wrap="none" rtlCol="0">
            <a:spAutoFit/>
          </a:bodyPr>
          <a:lstStyle/>
          <a:p>
            <a:pPr algn="ctr"/>
            <a:r>
              <a:rPr lang="en-US" dirty="0"/>
              <a:t>Bidirectional NN</a:t>
            </a:r>
          </a:p>
        </p:txBody>
      </p:sp>
      <p:sp>
        <p:nvSpPr>
          <p:cNvPr id="63" name="Title 1">
            <a:extLst>
              <a:ext uri="{FF2B5EF4-FFF2-40B4-BE49-F238E27FC236}">
                <a16:creationId xmlns:a16="http://schemas.microsoft.com/office/drawing/2014/main"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pic>
        <p:nvPicPr>
          <p:cNvPr id="55298" name="Picture 2" descr="https://cdn-images-1.medium.com/max/1000/1*LiEqAdkaXcMa7RADAdJWgQ.png">
            <a:extLst>
              <a:ext uri="{FF2B5EF4-FFF2-40B4-BE49-F238E27FC236}">
                <a16:creationId xmlns:a16="http://schemas.microsoft.com/office/drawing/2014/main" id="{4469D0EE-8F07-448E-A8BC-6DCAF2B1A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6324" y="3599081"/>
            <a:ext cx="7235098" cy="270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0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
                                        <p:tgtEl>
                                          <p:spTgt spid="60"/>
                                        </p:tgtEl>
                                      </p:cBhvr>
                                    </p:animEffect>
                                    <p:set>
                                      <p:cBhvr>
                                        <p:cTn id="7" dur="1" fill="hold">
                                          <p:stCondLst>
                                            <p:cond delay="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
                                        <p:tgtEl>
                                          <p:spTgt spid="3"/>
                                        </p:tgtEl>
                                      </p:cBhvr>
                                    </p:animEffect>
                                    <p:set>
                                      <p:cBhvr>
                                        <p:cTn id="10" dur="1" fill="hold">
                                          <p:stCondLst>
                                            <p:cond delay="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10"/>
                                        </p:tgtEl>
                                      </p:cBhvr>
                                    </p:animEffect>
                                    <p:set>
                                      <p:cBhvr>
                                        <p:cTn id="13" dur="1" fill="hold">
                                          <p:stCondLst>
                                            <p:cond delay="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10" fill="hold"/>
                                        <p:tgtEl>
                                          <p:spTgt spid="9"/>
                                        </p:tgtEl>
                                      </p:cBhvr>
                                      <p:by x="150000" y="150000"/>
                                    </p:animScale>
                                  </p:childTnLst>
                                </p:cTn>
                              </p:par>
                              <p:par>
                                <p:cTn id="16" presetID="10"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10"/>
                                        <p:tgtEl>
                                          <p:spTgt spid="61"/>
                                        </p:tgtEl>
                                      </p:cBhvr>
                                    </p:animEffect>
                                  </p:childTnLst>
                                </p:cTn>
                              </p:par>
                              <p:par>
                                <p:cTn id="19" presetID="64" presetClass="path" presetSubtype="0" accel="50000" decel="50000" fill="hold" nodeType="withEffect">
                                  <p:stCondLst>
                                    <p:cond delay="0"/>
                                  </p:stCondLst>
                                  <p:childTnLst>
                                    <p:animMotion origin="layout" path="M 0 0 L 0 -0.25 E" pathEditMode="relative" ptsTypes="">
                                      <p:cBhvr>
                                        <p:cTn id="20" dur="10" fill="hold"/>
                                        <p:tgtEl>
                                          <p:spTgt spid="60"/>
                                        </p:tgtEl>
                                        <p:attrNameLst>
                                          <p:attrName>ppt_x</p:attrName>
                                          <p:attrName>ppt_y</p:attrName>
                                        </p:attrNameLst>
                                      </p:cBhvr>
                                    </p:animMotion>
                                  </p:childTnLst>
                                </p:cTn>
                              </p:par>
                              <p:par>
                                <p:cTn id="21" presetID="64" presetClass="path" presetSubtype="0" accel="50000" decel="50000" fill="hold" nodeType="withEffect">
                                  <p:stCondLst>
                                    <p:cond delay="0"/>
                                  </p:stCondLst>
                                  <p:childTnLst>
                                    <p:animMotion origin="layout" path="M 0 0 L 0 -0.25 E" pathEditMode="relative" ptsTypes="">
                                      <p:cBhvr>
                                        <p:cTn id="22" dur="10" fill="hold"/>
                                        <p:tgtEl>
                                          <p:spTgt spid="3"/>
                                        </p:tgtEl>
                                        <p:attrNameLst>
                                          <p:attrName>ppt_x</p:attrName>
                                          <p:attrName>ppt_y</p:attrName>
                                        </p:attrNameLst>
                                      </p:cBhvr>
                                    </p:animMotion>
                                  </p:childTnLst>
                                </p:cTn>
                              </p:par>
                              <p:par>
                                <p:cTn id="23" presetID="64" presetClass="path" presetSubtype="0" accel="50000" decel="50000" fill="hold" grpId="1" nodeType="withEffect">
                                  <p:stCondLst>
                                    <p:cond delay="0"/>
                                  </p:stCondLst>
                                  <p:childTnLst>
                                    <p:animMotion origin="layout" path="M 0 0 L 0 -0.25 E" pathEditMode="relative" ptsTypes="">
                                      <p:cBhvr>
                                        <p:cTn id="24" dur="10" fill="hold"/>
                                        <p:tgtEl>
                                          <p:spTgt spid="10"/>
                                        </p:tgtEl>
                                        <p:attrNameLst>
                                          <p:attrName>ppt_x</p:attrName>
                                          <p:attrName>ppt_y</p:attrName>
                                        </p:attrNameLst>
                                      </p:cBhvr>
                                    </p:animMotion>
                                  </p:childTnLst>
                                </p:cTn>
                              </p:par>
                              <p:par>
                                <p:cTn id="25" presetID="64" presetClass="path" presetSubtype="0" accel="50000" decel="50000" fill="hold" grpId="1" nodeType="withEffect">
                                  <p:stCondLst>
                                    <p:cond delay="0"/>
                                  </p:stCondLst>
                                  <p:childTnLst>
                                    <p:animMotion origin="layout" path="M 0 0 L 0 -0.25 E" pathEditMode="relative" ptsTypes="">
                                      <p:cBhvr>
                                        <p:cTn id="26" dur="10" fill="hold"/>
                                        <p:tgtEl>
                                          <p:spTgt spid="9"/>
                                        </p:tgtEl>
                                        <p:attrNameLst>
                                          <p:attrName>ppt_x</p:attrName>
                                          <p:attrName>ppt_y</p:attrName>
                                        </p:attrNameLst>
                                      </p:cBhvr>
                                    </p:animMotion>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1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91309CA-905F-4FDC-9303-6DF0B528B19B}"/>
              </a:ext>
            </a:extLst>
          </p:cNvPr>
          <p:cNvGrpSpPr/>
          <p:nvPr/>
        </p:nvGrpSpPr>
        <p:grpSpPr>
          <a:xfrm>
            <a:off x="3514838" y="2731684"/>
            <a:ext cx="1493115" cy="1371600"/>
            <a:chOff x="3514838" y="1207040"/>
            <a:chExt cx="1493115" cy="1371600"/>
          </a:xfrm>
        </p:grpSpPr>
        <p:pic>
          <p:nvPicPr>
            <p:cNvPr id="6" name="Picture 5"/>
            <p:cNvPicPr>
              <a:picLocks noChangeAspect="1"/>
            </p:cNvPicPr>
            <p:nvPr/>
          </p:nvPicPr>
          <p:blipFill rotWithShape="1">
            <a:blip r:embed="rId2"/>
            <a:srcRect l="-43" r="32396"/>
            <a:stretch/>
          </p:blipFill>
          <p:spPr>
            <a:xfrm>
              <a:off x="3514838" y="1207040"/>
              <a:ext cx="940080" cy="1000512"/>
            </a:xfrm>
            <a:prstGeom prst="rect">
              <a:avLst/>
            </a:prstGeom>
          </p:spPr>
        </p:pic>
        <p:pic>
          <p:nvPicPr>
            <p:cNvPr id="7" name="Picture 6"/>
            <p:cNvPicPr>
              <a:picLocks noChangeAspect="1"/>
            </p:cNvPicPr>
            <p:nvPr/>
          </p:nvPicPr>
          <p:blipFill>
            <a:blip r:embed="rId3"/>
            <a:stretch>
              <a:fillRect/>
            </a:stretch>
          </p:blipFill>
          <p:spPr>
            <a:xfrm>
              <a:off x="3764923" y="1329855"/>
              <a:ext cx="945107" cy="999648"/>
            </a:xfrm>
            <a:prstGeom prst="rect">
              <a:avLst/>
            </a:prstGeom>
          </p:spPr>
        </p:pic>
        <p:pic>
          <p:nvPicPr>
            <p:cNvPr id="8" name="Picture 7"/>
            <p:cNvPicPr>
              <a:picLocks/>
            </p:cNvPicPr>
            <p:nvPr/>
          </p:nvPicPr>
          <p:blipFill>
            <a:blip r:embed="rId4"/>
            <a:stretch>
              <a:fillRect/>
            </a:stretch>
          </p:blipFill>
          <p:spPr>
            <a:xfrm>
              <a:off x="4067873" y="1578992"/>
              <a:ext cx="940080" cy="999648"/>
            </a:xfrm>
            <a:prstGeom prst="rect">
              <a:avLst/>
            </a:prstGeom>
          </p:spPr>
        </p:pic>
      </p:grpSp>
      <p:sp>
        <p:nvSpPr>
          <p:cNvPr id="10" name="TextBox 9"/>
          <p:cNvSpPr txBox="1"/>
          <p:nvPr/>
        </p:nvSpPr>
        <p:spPr>
          <a:xfrm>
            <a:off x="7081682" y="3155755"/>
            <a:ext cx="953044" cy="175550"/>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9" name="Rectangle 8"/>
          <p:cNvSpPr/>
          <p:nvPr/>
        </p:nvSpPr>
        <p:spPr>
          <a:xfrm>
            <a:off x="5770953" y="2921152"/>
            <a:ext cx="705841" cy="7557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grpSp>
        <p:nvGrpSpPr>
          <p:cNvPr id="60" name="Group 59">
            <a:extLst>
              <a:ext uri="{FF2B5EF4-FFF2-40B4-BE49-F238E27FC236}">
                <a16:creationId xmlns:a16="http://schemas.microsoft.com/office/drawing/2014/main" id="{AE1578D3-48A5-4A46-9812-2A9B50204F91}"/>
              </a:ext>
            </a:extLst>
          </p:cNvPr>
          <p:cNvGrpSpPr/>
          <p:nvPr/>
        </p:nvGrpSpPr>
        <p:grpSpPr>
          <a:xfrm>
            <a:off x="5290805" y="3200826"/>
            <a:ext cx="1666137" cy="159391"/>
            <a:chOff x="5290805" y="1676182"/>
            <a:chExt cx="1666137" cy="159391"/>
          </a:xfrm>
        </p:grpSpPr>
        <p:sp>
          <p:nvSpPr>
            <p:cNvPr id="11" name="Right Arrow 10"/>
            <p:cNvSpPr/>
            <p:nvPr/>
          </p:nvSpPr>
          <p:spPr>
            <a:xfrm>
              <a:off x="5290805" y="1713190"/>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3156" y="1676182"/>
              <a:ext cx="303786" cy="122383"/>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0419D94-EF3F-4431-8129-C566F77C0D97}"/>
              </a:ext>
            </a:extLst>
          </p:cNvPr>
          <p:cNvGrpSpPr/>
          <p:nvPr/>
        </p:nvGrpSpPr>
        <p:grpSpPr>
          <a:xfrm>
            <a:off x="3446654" y="2352709"/>
            <a:ext cx="5385596" cy="1049027"/>
            <a:chOff x="3446654" y="2352709"/>
            <a:chExt cx="5385596" cy="1049027"/>
          </a:xfrm>
        </p:grpSpPr>
        <p:cxnSp>
          <p:nvCxnSpPr>
            <p:cNvPr id="13" name="Straight Connector 12"/>
            <p:cNvCxnSpPr>
              <a:cxnSpLocks/>
            </p:cNvCxnSpPr>
            <p:nvPr/>
          </p:nvCxnSpPr>
          <p:spPr>
            <a:xfrm flipH="1">
              <a:off x="3446654" y="2357849"/>
              <a:ext cx="2035313" cy="1043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39D2605-A4EA-4AF8-A44F-1C6E035B0B26}"/>
                </a:ext>
              </a:extLst>
            </p:cNvPr>
            <p:cNvCxnSpPr>
              <a:cxnSpLocks/>
            </p:cNvCxnSpPr>
            <p:nvPr/>
          </p:nvCxnSpPr>
          <p:spPr>
            <a:xfrm>
              <a:off x="6796937" y="2352709"/>
              <a:ext cx="2035313" cy="10438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a:xfrm>
            <a:off x="8570258" y="6331054"/>
            <a:ext cx="2844800" cy="365125"/>
          </a:xfrm>
        </p:spPr>
        <p:txBody>
          <a:bodyPr/>
          <a:lstStyle/>
          <a:p>
            <a:fld id="{81B7CCDB-6D39-0547-B7B3-C80E39D6513A}" type="slidenum">
              <a:rPr lang="en-US" smtClean="0"/>
              <a:pPr/>
              <a:t>16</a:t>
            </a:fld>
            <a:endParaRPr lang="en-US" dirty="0"/>
          </a:p>
        </p:txBody>
      </p:sp>
      <p:sp>
        <p:nvSpPr>
          <p:cNvPr id="62" name="TextBox 61">
            <a:extLst>
              <a:ext uri="{FF2B5EF4-FFF2-40B4-BE49-F238E27FC236}">
                <a16:creationId xmlns:a16="http://schemas.microsoft.com/office/drawing/2014/main" id="{FCB68761-105B-4F27-B1FD-AD7E794623A7}"/>
              </a:ext>
            </a:extLst>
          </p:cNvPr>
          <p:cNvSpPr txBox="1"/>
          <p:nvPr/>
        </p:nvSpPr>
        <p:spPr>
          <a:xfrm>
            <a:off x="5625748" y="2556119"/>
            <a:ext cx="1071704" cy="369332"/>
          </a:xfrm>
          <a:prstGeom prst="rect">
            <a:avLst/>
          </a:prstGeom>
          <a:noFill/>
        </p:spPr>
        <p:txBody>
          <a:bodyPr wrap="none" rtlCol="0">
            <a:spAutoFit/>
          </a:bodyPr>
          <a:lstStyle/>
          <a:p>
            <a:pPr algn="ctr"/>
            <a:r>
              <a:rPr lang="en-US" dirty="0"/>
              <a:t>Inception</a:t>
            </a:r>
          </a:p>
        </p:txBody>
      </p:sp>
      <p:sp>
        <p:nvSpPr>
          <p:cNvPr id="63" name="Title 1">
            <a:extLst>
              <a:ext uri="{FF2B5EF4-FFF2-40B4-BE49-F238E27FC236}">
                <a16:creationId xmlns:a16="http://schemas.microsoft.com/office/drawing/2014/main" id="{357EBA9E-BC50-4D94-876F-418AA8E05A3C}"/>
              </a:ext>
            </a:extLst>
          </p:cNvPr>
          <p:cNvSpPr>
            <a:spLocks noGrp="1"/>
          </p:cNvSpPr>
          <p:nvPr>
            <p:ph type="title"/>
          </p:nvPr>
        </p:nvSpPr>
        <p:spPr>
          <a:xfrm>
            <a:off x="349250" y="215900"/>
            <a:ext cx="11493500" cy="768350"/>
          </a:xfrm>
        </p:spPr>
        <p:txBody>
          <a:bodyPr/>
          <a:lstStyle/>
          <a:p>
            <a:r>
              <a:rPr lang="en-US" dirty="0"/>
              <a:t>Quick Review (Network Architectures)</a:t>
            </a:r>
          </a:p>
        </p:txBody>
      </p:sp>
      <p:pic>
        <p:nvPicPr>
          <p:cNvPr id="18" name="Imagen 4">
            <a:extLst>
              <a:ext uri="{FF2B5EF4-FFF2-40B4-BE49-F238E27FC236}">
                <a16:creationId xmlns:a16="http://schemas.microsoft.com/office/drawing/2014/main" id="{B5B83B27-BF94-438C-8A52-C15EC2DBAC78}"/>
              </a:ext>
            </a:extLst>
          </p:cNvPr>
          <p:cNvPicPr>
            <a:picLocks noChangeAspect="1"/>
          </p:cNvPicPr>
          <p:nvPr/>
        </p:nvPicPr>
        <p:blipFill>
          <a:blip r:embed="rId5"/>
          <a:stretch>
            <a:fillRect/>
          </a:stretch>
        </p:blipFill>
        <p:spPr>
          <a:xfrm>
            <a:off x="2834626" y="3656778"/>
            <a:ext cx="6578493" cy="2454600"/>
          </a:xfrm>
          <a:prstGeom prst="rect">
            <a:avLst/>
          </a:prstGeom>
        </p:spPr>
      </p:pic>
    </p:spTree>
    <p:extLst>
      <p:ext uri="{BB962C8B-B14F-4D97-AF65-F5344CB8AC3E}">
        <p14:creationId xmlns:p14="http://schemas.microsoft.com/office/powerpoint/2010/main" val="295212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
                                        <p:tgtEl>
                                          <p:spTgt spid="60"/>
                                        </p:tgtEl>
                                      </p:cBhvr>
                                    </p:animEffect>
                                    <p:set>
                                      <p:cBhvr>
                                        <p:cTn id="7" dur="1" fill="hold">
                                          <p:stCondLst>
                                            <p:cond delay="9"/>
                                          </p:stCondLst>
                                        </p:cTn>
                                        <p:tgtEl>
                                          <p:spTgt spid="6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
                                        <p:tgtEl>
                                          <p:spTgt spid="3"/>
                                        </p:tgtEl>
                                      </p:cBhvr>
                                    </p:animEffect>
                                    <p:set>
                                      <p:cBhvr>
                                        <p:cTn id="10" dur="1" fill="hold">
                                          <p:stCondLst>
                                            <p:cond delay="9"/>
                                          </p:stCondLst>
                                        </p:cTn>
                                        <p:tgtEl>
                                          <p:spTgt spid="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
                                        <p:tgtEl>
                                          <p:spTgt spid="10"/>
                                        </p:tgtEl>
                                      </p:cBhvr>
                                    </p:animEffect>
                                    <p:set>
                                      <p:cBhvr>
                                        <p:cTn id="13" dur="1" fill="hold">
                                          <p:stCondLst>
                                            <p:cond delay="9"/>
                                          </p:stCondLst>
                                        </p:cTn>
                                        <p:tgtEl>
                                          <p:spTgt spid="10"/>
                                        </p:tgtEl>
                                        <p:attrNameLst>
                                          <p:attrName>style.visibility</p:attrName>
                                        </p:attrNameLst>
                                      </p:cBhvr>
                                      <p:to>
                                        <p:strVal val="hidden"/>
                                      </p:to>
                                    </p:set>
                                  </p:childTnLst>
                                </p:cTn>
                              </p:par>
                              <p:par>
                                <p:cTn id="14" presetID="6" presetClass="emph" presetSubtype="0" fill="hold" grpId="0" nodeType="withEffect">
                                  <p:stCondLst>
                                    <p:cond delay="0"/>
                                  </p:stCondLst>
                                  <p:childTnLst>
                                    <p:animScale>
                                      <p:cBhvr>
                                        <p:cTn id="15" dur="10" fill="hold"/>
                                        <p:tgtEl>
                                          <p:spTgt spid="9"/>
                                        </p:tgtEl>
                                      </p:cBhvr>
                                      <p:by x="150000" y="150000"/>
                                    </p:animScale>
                                  </p:childTnLst>
                                </p:cTn>
                              </p:par>
                              <p:par>
                                <p:cTn id="16" presetID="10"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10"/>
                                        <p:tgtEl>
                                          <p:spTgt spid="61"/>
                                        </p:tgtEl>
                                      </p:cBhvr>
                                    </p:animEffect>
                                  </p:childTnLst>
                                </p:cTn>
                              </p:par>
                              <p:par>
                                <p:cTn id="19" presetID="64" presetClass="path" presetSubtype="0" accel="50000" decel="50000" fill="hold" nodeType="withEffect">
                                  <p:stCondLst>
                                    <p:cond delay="0"/>
                                  </p:stCondLst>
                                  <p:childTnLst>
                                    <p:animMotion origin="layout" path="M 0 0 L 0 -0.25 E" pathEditMode="relative" ptsTypes="">
                                      <p:cBhvr>
                                        <p:cTn id="20" dur="10" fill="hold"/>
                                        <p:tgtEl>
                                          <p:spTgt spid="60"/>
                                        </p:tgtEl>
                                        <p:attrNameLst>
                                          <p:attrName>ppt_x</p:attrName>
                                          <p:attrName>ppt_y</p:attrName>
                                        </p:attrNameLst>
                                      </p:cBhvr>
                                    </p:animMotion>
                                  </p:childTnLst>
                                </p:cTn>
                              </p:par>
                              <p:par>
                                <p:cTn id="21" presetID="64" presetClass="path" presetSubtype="0" accel="50000" decel="50000" fill="hold" nodeType="withEffect">
                                  <p:stCondLst>
                                    <p:cond delay="0"/>
                                  </p:stCondLst>
                                  <p:childTnLst>
                                    <p:animMotion origin="layout" path="M 0 0 L 0 -0.25 E" pathEditMode="relative" ptsTypes="">
                                      <p:cBhvr>
                                        <p:cTn id="22" dur="10" fill="hold"/>
                                        <p:tgtEl>
                                          <p:spTgt spid="3"/>
                                        </p:tgtEl>
                                        <p:attrNameLst>
                                          <p:attrName>ppt_x</p:attrName>
                                          <p:attrName>ppt_y</p:attrName>
                                        </p:attrNameLst>
                                      </p:cBhvr>
                                    </p:animMotion>
                                  </p:childTnLst>
                                </p:cTn>
                              </p:par>
                              <p:par>
                                <p:cTn id="23" presetID="64" presetClass="path" presetSubtype="0" accel="50000" decel="50000" fill="hold" grpId="1" nodeType="withEffect">
                                  <p:stCondLst>
                                    <p:cond delay="0"/>
                                  </p:stCondLst>
                                  <p:childTnLst>
                                    <p:animMotion origin="layout" path="M 0 0 L 0 -0.25 E" pathEditMode="relative" ptsTypes="">
                                      <p:cBhvr>
                                        <p:cTn id="24" dur="10" fill="hold"/>
                                        <p:tgtEl>
                                          <p:spTgt spid="10"/>
                                        </p:tgtEl>
                                        <p:attrNameLst>
                                          <p:attrName>ppt_x</p:attrName>
                                          <p:attrName>ppt_y</p:attrName>
                                        </p:attrNameLst>
                                      </p:cBhvr>
                                    </p:animMotion>
                                  </p:childTnLst>
                                </p:cTn>
                              </p:par>
                              <p:par>
                                <p:cTn id="25" presetID="64" presetClass="path" presetSubtype="0" accel="50000" decel="50000" fill="hold" grpId="1" nodeType="withEffect">
                                  <p:stCondLst>
                                    <p:cond delay="0"/>
                                  </p:stCondLst>
                                  <p:childTnLst>
                                    <p:animMotion origin="layout" path="M 0 0 L 0 -0.25 E" pathEditMode="relative" ptsTypes="">
                                      <p:cBhvr>
                                        <p:cTn id="26" dur="10" fill="hold"/>
                                        <p:tgtEl>
                                          <p:spTgt spid="9"/>
                                        </p:tgtEl>
                                        <p:attrNameLst>
                                          <p:attrName>ppt_x</p:attrName>
                                          <p:attrName>ppt_y</p:attrName>
                                        </p:attrNameLst>
                                      </p:cBhvr>
                                    </p:animMotion>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1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 grpId="0" animBg="1"/>
      <p:bldP spid="9" grpId="1" animBg="1"/>
      <p:bldP spid="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dirty="0"/>
          </a:p>
        </p:txBody>
      </p:sp>
      <p:grpSp>
        <p:nvGrpSpPr>
          <p:cNvPr id="5" name="Group 4"/>
          <p:cNvGrpSpPr>
            <a:grpSpLocks noChangeAspect="1"/>
          </p:cNvGrpSpPr>
          <p:nvPr/>
        </p:nvGrpSpPr>
        <p:grpSpPr>
          <a:xfrm>
            <a:off x="3514838" y="1207040"/>
            <a:ext cx="4519888" cy="1371600"/>
            <a:chOff x="1019089" y="2821375"/>
            <a:chExt cx="10111765" cy="2885656"/>
          </a:xfrm>
        </p:grpSpPr>
        <p:pic>
          <p:nvPicPr>
            <p:cNvPr id="6" name="Picture 5"/>
            <p:cNvPicPr>
              <a:picLocks noChangeAspect="1"/>
            </p:cNvPicPr>
            <p:nvPr/>
          </p:nvPicPr>
          <p:blipFill rotWithShape="1">
            <a:blip r:embed="rId2"/>
            <a:srcRect l="-43" r="32396"/>
            <a:stretch/>
          </p:blipFill>
          <p:spPr>
            <a:xfrm>
              <a:off x="1019089" y="2821375"/>
              <a:ext cx="2103120" cy="2104939"/>
            </a:xfrm>
            <a:prstGeom prst="rect">
              <a:avLst/>
            </a:prstGeom>
          </p:spPr>
        </p:pic>
        <p:pic>
          <p:nvPicPr>
            <p:cNvPr id="7" name="Picture 6"/>
            <p:cNvPicPr>
              <a:picLocks noChangeAspect="1"/>
            </p:cNvPicPr>
            <p:nvPr/>
          </p:nvPicPr>
          <p:blipFill>
            <a:blip r:embed="rId3"/>
            <a:stretch>
              <a:fillRect/>
            </a:stretch>
          </p:blipFill>
          <p:spPr>
            <a:xfrm>
              <a:off x="1578573" y="3079760"/>
              <a:ext cx="2114367" cy="2103120"/>
            </a:xfrm>
            <a:prstGeom prst="rect">
              <a:avLst/>
            </a:prstGeom>
          </p:spPr>
        </p:pic>
        <p:pic>
          <p:nvPicPr>
            <p:cNvPr id="8" name="Picture 7"/>
            <p:cNvPicPr>
              <a:picLocks/>
            </p:cNvPicPr>
            <p:nvPr/>
          </p:nvPicPr>
          <p:blipFill>
            <a:blip r:embed="rId4"/>
            <a:stretch>
              <a:fillRect/>
            </a:stretch>
          </p:blipFill>
          <p:spPr>
            <a:xfrm>
              <a:off x="2256323" y="3603911"/>
              <a:ext cx="2103120" cy="2103120"/>
            </a:xfrm>
            <a:prstGeom prst="rect">
              <a:avLst/>
            </a:prstGeom>
          </p:spPr>
        </p:pic>
        <p:sp>
          <p:nvSpPr>
            <p:cNvPr id="9" name="Rectangle 8"/>
            <p:cNvSpPr/>
            <p:nvPr/>
          </p:nvSpPr>
          <p:spPr>
            <a:xfrm>
              <a:off x="6066406" y="3219990"/>
              <a:ext cx="1579087"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lumMod val="75000"/>
                      <a:lumOff val="25000"/>
                    </a:schemeClr>
                  </a:solidFill>
                </a:rPr>
                <a:t>Neural Network</a:t>
              </a:r>
            </a:p>
          </p:txBody>
        </p:sp>
        <p:sp>
          <p:nvSpPr>
            <p:cNvPr id="10" name="TextBox 9"/>
            <p:cNvSpPr txBox="1"/>
            <p:nvPr/>
          </p:nvSpPr>
          <p:spPr>
            <a:xfrm>
              <a:off x="8998732" y="3713561"/>
              <a:ext cx="2132122" cy="369332"/>
            </a:xfrm>
            <a:prstGeom prst="rect">
              <a:avLst/>
            </a:prstGeom>
            <a:noFill/>
          </p:spPr>
          <p:txBody>
            <a:bodyPr wrap="none" rtlCol="0">
              <a:spAutoFit/>
            </a:bodyPr>
            <a:lstStyle/>
            <a:p>
              <a:r>
                <a:rPr lang="en-US" dirty="0"/>
                <a:t>{</a:t>
              </a:r>
              <a:r>
                <a:rPr lang="en-US" dirty="0" err="1"/>
                <a:t>cat,dog,elephant</a:t>
              </a:r>
              <a:r>
                <a:rPr lang="en-US" dirty="0"/>
                <a: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p:nvPr/>
        </p:nvCxnSpPr>
        <p:spPr>
          <a:xfrm flipH="1">
            <a:off x="3446653" y="2207552"/>
            <a:ext cx="2324300" cy="1194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76794" y="2207552"/>
            <a:ext cx="2135503" cy="1194184"/>
          </a:xfrm>
          <a:prstGeom prst="line">
            <a:avLst/>
          </a:prstGeom>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5"/>
          <a:stretch>
            <a:fillRect/>
          </a:stretch>
        </p:blipFill>
        <p:spPr>
          <a:xfrm>
            <a:off x="2364260" y="3474854"/>
            <a:ext cx="7046258" cy="2856200"/>
          </a:xfrm>
          <a:prstGeom prst="rect">
            <a:avLst/>
          </a:prstGeom>
        </p:spPr>
      </p:pic>
    </p:spTree>
    <p:extLst>
      <p:ext uri="{BB962C8B-B14F-4D97-AF65-F5344CB8AC3E}">
        <p14:creationId xmlns:p14="http://schemas.microsoft.com/office/powerpoint/2010/main" val="98036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9167E-6 4.07407E-6 L -0.00065 -0.27199 " pathEditMode="relative" rAng="0" ptsTypes="AA">
                                      <p:cBhvr>
                                        <p:cTn id="6" dur="2000" fill="hold"/>
                                        <p:tgtEl>
                                          <p:spTgt spid="5"/>
                                        </p:tgtEl>
                                        <p:attrNameLst>
                                          <p:attrName>ppt_x</p:attrName>
                                          <p:attrName>ppt_y</p:attrName>
                                        </p:attrNameLst>
                                      </p:cBhvr>
                                      <p:rCtr x="-39" y="-13611"/>
                                    </p:animMotion>
                                  </p:childTnLst>
                                </p:cTn>
                              </p:par>
                              <p:par>
                                <p:cTn id="7" presetID="6" presetClass="emph" presetSubtype="0" fill="hold" nodeType="withEffect">
                                  <p:stCondLst>
                                    <p:cond delay="0"/>
                                  </p:stCondLst>
                                  <p:childTnLst>
                                    <p:animScale>
                                      <p:cBhvr>
                                        <p:cTn id="8" dur="2000" fill="hold"/>
                                        <p:tgtEl>
                                          <p:spTgt spid="5"/>
                                        </p:tgtEl>
                                      </p:cBhvr>
                                      <p:by x="35000" y="3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7" name="Left Brace 6"/>
          <p:cNvSpPr/>
          <p:nvPr/>
        </p:nvSpPr>
        <p:spPr>
          <a:xfrm>
            <a:off x="2912714" y="2180282"/>
            <a:ext cx="1173892" cy="28667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Arrow 7"/>
          <p:cNvSpPr/>
          <p:nvPr/>
        </p:nvSpPr>
        <p:spPr>
          <a:xfrm>
            <a:off x="6313983" y="3150973"/>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91877" y="2774848"/>
            <a:ext cx="1430295" cy="16289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Tree>
    <p:extLst>
      <p:ext uri="{BB962C8B-B14F-4D97-AF65-F5344CB8AC3E}">
        <p14:creationId xmlns:p14="http://schemas.microsoft.com/office/powerpoint/2010/main" val="1721904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23818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
        <p:nvSpPr>
          <p:cNvPr id="12" name="Rectangle 11"/>
          <p:cNvSpPr/>
          <p:nvPr/>
        </p:nvSpPr>
        <p:spPr>
          <a:xfrm>
            <a:off x="3041272" y="2854411"/>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301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Introduction to Autoencoders and Variational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586661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8" name="Right Arrow 7"/>
          <p:cNvSpPr/>
          <p:nvPr/>
        </p:nvSpPr>
        <p:spPr>
          <a:xfrm>
            <a:off x="6575064"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781667" y="2706300"/>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0700952" y="3244334"/>
            <a:ext cx="956865" cy="369332"/>
          </a:xfrm>
          <a:prstGeom prst="rect">
            <a:avLst/>
          </a:prstGeom>
          <a:noFill/>
        </p:spPr>
        <p:txBody>
          <a:bodyPr wrap="none" rtlCol="0">
            <a:spAutoFit/>
          </a:bodyPr>
          <a:lstStyle/>
          <a:p>
            <a:r>
              <a:rPr lang="en-US"/>
              <a:t>Cat/Dog</a:t>
            </a:r>
          </a:p>
        </p:txBody>
      </p:sp>
      <p:sp>
        <p:nvSpPr>
          <p:cNvPr id="12" name="Rectangle 11"/>
          <p:cNvSpPr/>
          <p:nvPr/>
        </p:nvSpPr>
        <p:spPr>
          <a:xfrm>
            <a:off x="3233092" y="2854410"/>
            <a:ext cx="1061172" cy="12356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0732254"/>
              </p:ext>
            </p:extLst>
          </p:nvPr>
        </p:nvGraphicFramePr>
        <p:xfrm>
          <a:off x="4718645" y="2110018"/>
          <a:ext cx="1601286" cy="2724460"/>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49942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54240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943752100"/>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a:t>Minimize the loss function and learn the representation and task at the same time</a:t>
            </a:r>
          </a:p>
        </p:txBody>
      </p:sp>
    </p:spTree>
    <p:extLst>
      <p:ext uri="{BB962C8B-B14F-4D97-AF65-F5344CB8AC3E}">
        <p14:creationId xmlns:p14="http://schemas.microsoft.com/office/powerpoint/2010/main" val="1103849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74512" y="2311416"/>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706405" y="2813431"/>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796613" y="1259464"/>
            <a:ext cx="7817846" cy="369332"/>
          </a:xfrm>
          <a:prstGeom prst="rect">
            <a:avLst/>
          </a:prstGeom>
          <a:noFill/>
        </p:spPr>
        <p:txBody>
          <a:bodyPr wrap="none" rtlCol="0">
            <a:spAutoFit/>
          </a:bodyPr>
          <a:lstStyle/>
          <a:p>
            <a:r>
              <a:rPr lang="en-US" dirty="0"/>
              <a:t>Minimize the loss function and learn the representation and task at the same time</a:t>
            </a:r>
          </a:p>
        </p:txBody>
      </p:sp>
    </p:spTree>
    <p:extLst>
      <p:ext uri="{BB962C8B-B14F-4D97-AF65-F5344CB8AC3E}">
        <p14:creationId xmlns:p14="http://schemas.microsoft.com/office/powerpoint/2010/main" val="124742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learning: How</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6470" y="2905264"/>
            <a:ext cx="1307575" cy="13652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516923" y="3132438"/>
            <a:ext cx="951470" cy="593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44334"/>
            <a:ext cx="956865" cy="369332"/>
          </a:xfrm>
          <a:prstGeom prst="rect">
            <a:avLst/>
          </a:prstGeom>
          <a:noFill/>
        </p:spPr>
        <p:txBody>
          <a:bodyPr wrap="none" rtlCol="0">
            <a:spAutoFit/>
          </a:bodyPr>
          <a:lstStyle/>
          <a:p>
            <a:r>
              <a:rPr lang="en-US"/>
              <a:t>Cat/Dog</a:t>
            </a:r>
          </a:p>
        </p:txBody>
      </p:sp>
      <p:sp>
        <p:nvSpPr>
          <p:cNvPr id="7" name="TextBox 6"/>
          <p:cNvSpPr txBox="1"/>
          <p:nvPr/>
        </p:nvSpPr>
        <p:spPr>
          <a:xfrm>
            <a:off x="2243192" y="1138943"/>
            <a:ext cx="8924687" cy="369332"/>
          </a:xfrm>
          <a:prstGeom prst="rect">
            <a:avLst/>
          </a:prstGeom>
          <a:noFill/>
        </p:spPr>
        <p:txBody>
          <a:bodyPr wrap="none" rtlCol="0">
            <a:spAutoFit/>
          </a:bodyPr>
          <a:lstStyle/>
          <a:p>
            <a:r>
              <a:rPr lang="en-US" dirty="0"/>
              <a:t>Force it to learn the features we believe are relevant. Physics maybe an important factor here</a:t>
            </a:r>
          </a:p>
        </p:txBody>
      </p:sp>
      <p:graphicFrame>
        <p:nvGraphicFramePr>
          <p:cNvPr id="12" name="Table 11"/>
          <p:cNvGraphicFramePr>
            <a:graphicFrameLocks noGrp="1"/>
          </p:cNvGraphicFramePr>
          <p:nvPr>
            <p:extLst>
              <p:ext uri="{D42A27DB-BD31-4B8C-83A1-F6EECF244321}">
                <p14:modId xmlns:p14="http://schemas.microsoft.com/office/powerpoint/2010/main" val="1275190028"/>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437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45470121"/>
              </p:ext>
            </p:extLst>
          </p:nvPr>
        </p:nvGraphicFramePr>
        <p:xfrm>
          <a:off x="5904893" y="2284337"/>
          <a:ext cx="1601286" cy="2746186"/>
        </p:xfrm>
        <a:graphic>
          <a:graphicData uri="http://schemas.openxmlformats.org/drawingml/2006/table">
            <a:tbl>
              <a:tblPr firstRow="1" bandRow="1">
                <a:tableStyleId>{5C22544A-7EE6-4342-B048-85BDC9FD1C3A}</a:tableStyleId>
              </a:tblPr>
              <a:tblGrid>
                <a:gridCol w="800643">
                  <a:extLst>
                    <a:ext uri="{9D8B030D-6E8A-4147-A177-3AD203B41FA5}">
                      <a16:colId xmlns:a16="http://schemas.microsoft.com/office/drawing/2014/main" val="20000"/>
                    </a:ext>
                  </a:extLst>
                </a:gridCol>
                <a:gridCol w="800643">
                  <a:extLst>
                    <a:ext uri="{9D8B030D-6E8A-4147-A177-3AD203B41FA5}">
                      <a16:colId xmlns:a16="http://schemas.microsoft.com/office/drawing/2014/main" val="20001"/>
                    </a:ext>
                  </a:extLst>
                </a:gridCol>
              </a:tblGrid>
              <a:tr h="521146">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Color</a:t>
                      </a:r>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Hue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5904893" y="1595901"/>
            <a:ext cx="1510350" cy="369332"/>
          </a:xfrm>
          <a:prstGeom prst="rect">
            <a:avLst/>
          </a:prstGeom>
          <a:noFill/>
        </p:spPr>
        <p:txBody>
          <a:bodyPr wrap="none" rtlCol="0">
            <a:spAutoFit/>
          </a:bodyPr>
          <a:lstStyle/>
          <a:p>
            <a:r>
              <a:rPr lang="en-US"/>
              <a:t>Latent space z</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a:t>Learn both f(x) and g(z) by comparing </a:t>
            </a:r>
            <a:r>
              <a:rPr lang="en-US" dirty="0" err="1"/>
              <a:t>x,x</a:t>
            </a:r>
            <a:r>
              <a:rPr lang="en-US" dirty="0"/>
              <a:t>’</a:t>
            </a:r>
          </a:p>
        </p:txBody>
      </p:sp>
    </p:spTree>
    <p:extLst>
      <p:ext uri="{BB962C8B-B14F-4D97-AF65-F5344CB8AC3E}">
        <p14:creationId xmlns:p14="http://schemas.microsoft.com/office/powerpoint/2010/main" val="1615376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autoencoders?</a:t>
            </a:r>
          </a:p>
        </p:txBody>
      </p:sp>
      <p:sp>
        <p:nvSpPr>
          <p:cNvPr id="3" name="Content Placeholder 2"/>
          <p:cNvSpPr>
            <a:spLocks noGrp="1"/>
          </p:cNvSpPr>
          <p:nvPr>
            <p:ph idx="1"/>
          </p:nvPr>
        </p:nvSpPr>
        <p:spPr>
          <a:xfrm>
            <a:off x="819968" y="983807"/>
            <a:ext cx="10327008" cy="2111143"/>
          </a:xfrm>
        </p:spPr>
        <p:txBody>
          <a:bodyPr/>
          <a:lstStyle/>
          <a:p>
            <a:pPr marL="457200" indent="-457200">
              <a:buFont typeface="Arial" charset="0"/>
              <a:buChar char="•"/>
            </a:pPr>
            <a:r>
              <a:rPr lang="en-US" dirty="0"/>
              <a:t>A particular kind of learning architectures. </a:t>
            </a:r>
          </a:p>
          <a:p>
            <a:pPr marL="457200" indent="-457200">
              <a:buFont typeface="Arial" charset="0"/>
              <a:buChar char="•"/>
            </a:pPr>
            <a:r>
              <a:rPr lang="en-US" dirty="0"/>
              <a:t>A mechanism of compressing its input in a form that can be decompressed. </a:t>
            </a:r>
          </a:p>
          <a:p>
            <a:pPr marL="457200" indent="-457200">
              <a:buFont typeface="Arial" charset="0"/>
              <a:buChar char="•"/>
            </a:pPr>
            <a:r>
              <a:rPr lang="en-US" dirty="0"/>
              <a:t>Similar to MP3 that compresses music and JPG that compresses images.</a:t>
            </a:r>
          </a:p>
          <a:p>
            <a:pPr marL="457200" indent="-457200">
              <a:buFont typeface="Arial" charset="0"/>
              <a:buChar char="•"/>
            </a:pPr>
            <a:r>
              <a:rPr lang="en-US" dirty="0"/>
              <a:t>Autoencoders are more general than MP3 or JPG.</a:t>
            </a:r>
          </a:p>
          <a:p>
            <a:pPr marL="457200" indent="-457200">
              <a:buFont typeface="Arial" charset="0"/>
              <a:buChar char="•"/>
            </a:pPr>
            <a:r>
              <a:rPr lang="en-US" dirty="0"/>
              <a:t>Usually is used to reduce the dimensionality of the data or find a representation that is better for another task. </a:t>
            </a:r>
          </a:p>
          <a:p>
            <a:pPr marL="457200" indent="-457200">
              <a:buFont typeface="Arial" charset="0"/>
              <a:buChar char="•"/>
            </a:pPr>
            <a:r>
              <a:rPr lang="en-US" dirty="0"/>
              <a:t>They are also used to blend inputs from one input to another. </a:t>
            </a:r>
          </a:p>
          <a:p>
            <a:pPr marL="457200" indent="-457200">
              <a:buFont typeface="Arial" charset="0"/>
              <a:buChar char="•"/>
            </a:pPr>
            <a:r>
              <a:rPr lang="en-US" dirty="0"/>
              <a:t>Commonly used for </a:t>
            </a:r>
            <a:r>
              <a:rPr lang="en-US" dirty="0" err="1"/>
              <a:t>denoising</a:t>
            </a:r>
            <a:r>
              <a:rPr lang="en-US" dirty="0"/>
              <a:t>, infilling, </a:t>
            </a:r>
            <a:r>
              <a:rPr lang="mr-IN" dirty="0"/>
              <a:t>…</a:t>
            </a:r>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dirty="0"/>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t>
            </a:r>
          </a:p>
        </p:txBody>
      </p:sp>
      <p:sp>
        <p:nvSpPr>
          <p:cNvPr id="3" name="Content Placeholder 2"/>
          <p:cNvSpPr>
            <a:spLocks noGrp="1"/>
          </p:cNvSpPr>
          <p:nvPr>
            <p:ph idx="1"/>
          </p:nvPr>
        </p:nvSpPr>
        <p:spPr/>
        <p:txBody>
          <a:bodyPr/>
          <a:lstStyle/>
          <a:p>
            <a:r>
              <a:rPr lang="en-US" dirty="0"/>
              <a:t>MP3 can compress music files by a factor of 10, so it allowed to burn CDs or MP3-players to store a lot of music. </a:t>
            </a:r>
          </a:p>
          <a:p>
            <a:r>
              <a:rPr lang="en-US" dirty="0"/>
              <a:t>Same with JPG, compresses images by a factor of 10-20.</a:t>
            </a:r>
          </a:p>
          <a:p>
            <a:r>
              <a:rPr lang="en-US" dirty="0"/>
              <a:t>This helped lead to the image-rich web and abundance of music that we enjoy today.</a:t>
            </a:r>
          </a:p>
          <a:p>
            <a:endParaRPr lang="en-US" dirty="0"/>
          </a:p>
          <a:p>
            <a:r>
              <a:rPr lang="en-US" dirty="0"/>
              <a:t>We say that both MP3 and JPG take an input (a music or image file), and </a:t>
            </a:r>
            <a:r>
              <a:rPr lang="en-US" b="1" dirty="0"/>
              <a:t>encode</a:t>
            </a:r>
            <a:r>
              <a:rPr lang="en-US" dirty="0"/>
              <a:t> it into a </a:t>
            </a:r>
            <a:r>
              <a:rPr lang="en-US" b="1" dirty="0"/>
              <a:t>compressed </a:t>
            </a:r>
            <a:r>
              <a:rPr lang="en-US" dirty="0"/>
              <a:t>form.</a:t>
            </a:r>
          </a:p>
          <a:p>
            <a:r>
              <a:rPr lang="en-US" dirty="0"/>
              <a:t>Then we </a:t>
            </a:r>
            <a:r>
              <a:rPr lang="en-US" b="1" dirty="0"/>
              <a:t>decode</a:t>
            </a:r>
            <a:r>
              <a:rPr lang="en-US" dirty="0"/>
              <a:t> or </a:t>
            </a:r>
            <a:r>
              <a:rPr lang="en-US" b="1" dirty="0"/>
              <a:t>decompress</a:t>
            </a:r>
            <a:r>
              <a:rPr lang="en-US" dirty="0"/>
              <a:t> the intermediate version to some lower quality original version.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dirty="0"/>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p:sp>
        <p:nvSpPr>
          <p:cNvPr id="20" name="TextBox 19"/>
          <p:cNvSpPr txBox="1"/>
          <p:nvPr/>
        </p:nvSpPr>
        <p:spPr>
          <a:xfrm>
            <a:off x="2166550" y="5773410"/>
            <a:ext cx="4061176" cy="369332"/>
          </a:xfrm>
          <a:prstGeom prst="rect">
            <a:avLst/>
          </a:prstGeom>
          <a:noFill/>
        </p:spPr>
        <p:txBody>
          <a:bodyPr wrap="none" rtlCol="0">
            <a:spAutoFit/>
          </a:bodyPr>
          <a:lstStyle/>
          <a:p>
            <a:r>
              <a:rPr lang="en-US" dirty="0"/>
              <a:t>Learn both f(x) and g(z) by comparing </a:t>
            </a:r>
            <a:r>
              <a:rPr lang="en-US" dirty="0" err="1"/>
              <a:t>x,x</a:t>
            </a:r>
            <a:r>
              <a:rPr lang="en-US" dirty="0"/>
              <a:t>’</a:t>
            </a:r>
          </a:p>
        </p:txBody>
      </p:sp>
    </p:spTree>
    <p:extLst>
      <p:ext uri="{BB962C8B-B14F-4D97-AF65-F5344CB8AC3E}">
        <p14:creationId xmlns:p14="http://schemas.microsoft.com/office/powerpoint/2010/main" val="1634415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a:t>
            </a:r>
          </a:p>
        </p:txBody>
      </p:sp>
      <p:sp>
        <p:nvSpPr>
          <p:cNvPr id="3" name="Slide Number Placeholder 2"/>
          <p:cNvSpPr>
            <a:spLocks noGrp="1"/>
          </p:cNvSpPr>
          <p:nvPr>
            <p:ph type="sldNum" sz="quarter" idx="12"/>
          </p:nvPr>
        </p:nvSpPr>
        <p:spPr/>
        <p:txBody>
          <a:bodyPr/>
          <a:lstStyle/>
          <a:p>
            <a:fld id="{A13833A1-46C9-FB45-812F-A8AC7B5136EB}" type="slidenum">
              <a:rPr lang="en-US" smtClean="0"/>
              <a:t>28</a:t>
            </a:fld>
            <a:endParaRPr lang="en-US"/>
          </a:p>
        </p:txBody>
      </p:sp>
    </p:spTree>
    <p:extLst>
      <p:ext uri="{BB962C8B-B14F-4D97-AF65-F5344CB8AC3E}">
        <p14:creationId xmlns:p14="http://schemas.microsoft.com/office/powerpoint/2010/main" val="1042122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Lossless and </a:t>
            </a:r>
            <a:r>
              <a:rPr lang="en-US" dirty="0" err="1"/>
              <a:t>Lossy</a:t>
            </a:r>
            <a:r>
              <a:rPr lang="en-US" dirty="0"/>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of the original version and the decompressed version the greater the </a:t>
            </a:r>
            <a:r>
              <a:rPr lang="en-US" sz="2400" b="1" dirty="0"/>
              <a:t>loss</a:t>
            </a:r>
            <a:r>
              <a:rPr lang="en-US" sz="2400" dirty="0"/>
              <a:t>.</a:t>
            </a:r>
          </a:p>
          <a:p>
            <a:pPr>
              <a:spcAft>
                <a:spcPts val="600"/>
              </a:spcAft>
            </a:pPr>
            <a:r>
              <a:rPr lang="en-US" sz="2400" dirty="0"/>
              <a:t>For example imagine you are in Boston and it is cold and want to write a text to a special friend who is having her birthday.</a:t>
            </a:r>
          </a:p>
          <a:p>
            <a:pPr algn="ctr">
              <a:spcAft>
                <a:spcPts val="600"/>
              </a:spcAft>
            </a:pPr>
            <a:r>
              <a:rPr lang="en-US" sz="2400" b="1" dirty="0"/>
              <a:t>HANNAH HAPPY BIRTHDAY I LOVE YOU DAN</a:t>
            </a:r>
            <a:endParaRPr lang="en-US" sz="2400" dirty="0"/>
          </a:p>
          <a:p>
            <a:pPr>
              <a:spcAft>
                <a:spcPts val="600"/>
              </a:spcAft>
            </a:pPr>
            <a:r>
              <a:rPr lang="en-US" sz="2400" dirty="0"/>
              <a:t>Boston is cold, as we all know, (-20C) and I do not want to have my hands out in the cold, so I want to shorten the message. I can use texting language as: </a:t>
            </a:r>
          </a:p>
          <a:p>
            <a:pPr algn="ctr">
              <a:spcAft>
                <a:spcPts val="600"/>
              </a:spcAft>
            </a:pPr>
            <a:r>
              <a:rPr lang="en-US" sz="2400" b="1" dirty="0">
                <a:solidFill>
                  <a:srgbClr val="C00000"/>
                </a:solidFill>
              </a:rPr>
              <a:t>H HBD ILY D</a:t>
            </a:r>
          </a:p>
          <a:p>
            <a:pPr>
              <a:spcAft>
                <a:spcPts val="600"/>
              </a:spcAft>
            </a:pPr>
            <a:r>
              <a:rPr lang="en-US" sz="2400" dirty="0"/>
              <a:t>I started with 46 characters and compress them to 9</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dirty="0"/>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a:solidFill>
                  <a:schemeClr val="tx1">
                    <a:lumMod val="75000"/>
                    <a:lumOff val="25000"/>
                  </a:schemeClr>
                </a:solidFill>
              </a:rPr>
              <a:t>Quick review of Neural Networks</a:t>
            </a:r>
          </a:p>
          <a:p>
            <a:pPr marL="457200" indent="-457200">
              <a:spcAft>
                <a:spcPts val="1200"/>
              </a:spcAft>
              <a:buFont typeface="Arial" charset="0"/>
              <a:buChar char="•"/>
            </a:pPr>
            <a:r>
              <a:rPr lang="en-US" dirty="0">
                <a:solidFill>
                  <a:schemeClr val="tx1">
                    <a:lumMod val="75000"/>
                    <a:lumOff val="25000"/>
                  </a:schemeClr>
                </a:solidFill>
              </a:rPr>
              <a:t>Representation Learning </a:t>
            </a:r>
          </a:p>
          <a:p>
            <a:pPr marL="457200" indent="-457200">
              <a:spcAft>
                <a:spcPts val="1200"/>
              </a:spcAft>
              <a:buFont typeface="Arial" charset="0"/>
              <a:buChar char="•"/>
            </a:pPr>
            <a:r>
              <a:rPr lang="en-US" dirty="0">
                <a:solidFill>
                  <a:schemeClr val="tx1">
                    <a:lumMod val="75000"/>
                    <a:lumOff val="25000"/>
                  </a:schemeClr>
                </a:solidFill>
              </a:rPr>
              <a:t>Autoencoders</a:t>
            </a:r>
          </a:p>
          <a:p>
            <a:pPr marL="457200" indent="-457200">
              <a:spcAft>
                <a:spcPts val="1200"/>
              </a:spcAft>
              <a:buFont typeface="Arial" charset="0"/>
              <a:buChar char="•"/>
            </a:pPr>
            <a:r>
              <a:rPr lang="en-US" dirty="0">
                <a:solidFill>
                  <a:schemeClr val="tx1">
                    <a:lumMod val="75000"/>
                    <a:lumOff val="25000"/>
                  </a:schemeClr>
                </a:solidFill>
              </a:rPr>
              <a:t>Variational autoencoders</a:t>
            </a: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3</a:t>
            </a:fld>
            <a:endParaRPr lang="en-US" dirty="0"/>
          </a:p>
        </p:txBody>
      </p:sp>
    </p:spTree>
    <p:extLst>
      <p:ext uri="{BB962C8B-B14F-4D97-AF65-F5344CB8AC3E}">
        <p14:creationId xmlns:p14="http://schemas.microsoft.com/office/powerpoint/2010/main" val="1596260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Lossless and </a:t>
            </a:r>
            <a:r>
              <a:rPr lang="en-US" dirty="0" err="1"/>
              <a:t>Lossy</a:t>
            </a:r>
            <a:r>
              <a:rPr lang="en-US" dirty="0"/>
              <a:t> Encoding (</a:t>
            </a:r>
            <a:r>
              <a:rPr lang="en-US" dirty="0" err="1"/>
              <a:t>cont</a:t>
            </a:r>
            <a:r>
              <a:rPr lang="en-US" dirty="0"/>
              <a:t>)</a:t>
            </a:r>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HPD </a:t>
            </a:r>
            <a:r>
              <a:rPr lang="en-US" dirty="0">
                <a:solidFill>
                  <a:schemeClr val="tx1">
                    <a:lumMod val="75000"/>
                    <a:lumOff val="25000"/>
                  </a:schemeClr>
                </a:solidFill>
              </a:rPr>
              <a:t>is unambiguous given that it is her birthday today, but </a:t>
            </a:r>
            <a:r>
              <a:rPr lang="en-US" b="1" dirty="0">
                <a:solidFill>
                  <a:srgbClr val="C00000"/>
                </a:solidFill>
              </a:rPr>
              <a:t>D </a:t>
            </a:r>
            <a:r>
              <a:rPr lang="en-US" dirty="0">
                <a:solidFill>
                  <a:schemeClr val="tx1">
                    <a:lumMod val="75000"/>
                    <a:lumOff val="25000"/>
                  </a:schemeClr>
                </a:solidFill>
              </a:rPr>
              <a:t>could mean </a:t>
            </a:r>
            <a:r>
              <a:rPr lang="en-US" b="1" dirty="0">
                <a:solidFill>
                  <a:schemeClr val="tx1">
                    <a:lumMod val="75000"/>
                    <a:lumOff val="25000"/>
                  </a:schemeClr>
                </a:solidFill>
              </a:rPr>
              <a:t>Dan</a:t>
            </a:r>
            <a:r>
              <a:rPr lang="en-US" dirty="0">
                <a:solidFill>
                  <a:schemeClr val="tx1">
                    <a:lumMod val="75000"/>
                    <a:lumOff val="25000"/>
                  </a:schemeClr>
                </a:solidFill>
              </a:rPr>
              <a:t> or </a:t>
            </a:r>
            <a:r>
              <a:rPr lang="en-US" b="1" dirty="0">
                <a:solidFill>
                  <a:schemeClr val="tx1">
                    <a:lumMod val="75000"/>
                    <a:lumOff val="25000"/>
                  </a:schemeClr>
                </a:solidFill>
              </a:rPr>
              <a:t>David. This can lead to some drama depending on the situation. </a:t>
            </a:r>
          </a:p>
          <a:p>
            <a:endParaRPr lang="en-US" b="1" dirty="0">
              <a:solidFill>
                <a:srgbClr val="C00000"/>
              </a:solidFill>
            </a:endParaRPr>
          </a:p>
          <a:p>
            <a:r>
              <a:rPr lang="en-US" dirty="0">
                <a:solidFill>
                  <a:schemeClr val="tx1">
                    <a:lumMod val="75000"/>
                    <a:lumOff val="25000"/>
                  </a:schemeClr>
                </a:solidFill>
              </a:rPr>
              <a:t>A 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data.</a:t>
            </a: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dirty="0"/>
          </a:p>
        </p:txBody>
      </p:sp>
    </p:spTree>
    <p:extLst>
      <p:ext uri="{BB962C8B-B14F-4D97-AF65-F5344CB8AC3E}">
        <p14:creationId xmlns:p14="http://schemas.microsoft.com/office/powerpoint/2010/main" val="796065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dirty="0"/>
          </a:p>
        </p:txBody>
      </p:sp>
      <p:pic>
        <p:nvPicPr>
          <p:cNvPr id="6" name="Picture 5"/>
          <p:cNvPicPr>
            <a:picLocks noChangeAspect="1"/>
          </p:cNvPicPr>
          <p:nvPr/>
        </p:nvPicPr>
        <p:blipFill>
          <a:blip r:embed="rId2"/>
          <a:stretch>
            <a:fillRect/>
          </a:stretch>
        </p:blipFill>
        <p:spPr>
          <a:xfrm>
            <a:off x="639897" y="2523140"/>
            <a:ext cx="2168815" cy="2268581"/>
          </a:xfrm>
          <a:prstGeom prst="rect">
            <a:avLst/>
          </a:prstGeom>
        </p:spPr>
      </p:pic>
      <p:sp>
        <p:nvSpPr>
          <p:cNvPr id="3" name="Trapezoid 2"/>
          <p:cNvSpPr/>
          <p:nvPr/>
        </p:nvSpPr>
        <p:spPr>
          <a:xfrm rot="5400000">
            <a:off x="3462155" y="2632088"/>
            <a:ext cx="1993085" cy="2047039"/>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encoder</a:t>
            </a:r>
          </a:p>
        </p:txBody>
      </p:sp>
      <p:sp>
        <p:nvSpPr>
          <p:cNvPr id="7" name="TextBox 6"/>
          <p:cNvSpPr txBox="1"/>
          <p:nvPr/>
        </p:nvSpPr>
        <p:spPr>
          <a:xfrm>
            <a:off x="464706" y="983807"/>
            <a:ext cx="3403689" cy="369332"/>
          </a:xfrm>
          <a:prstGeom prst="rect">
            <a:avLst/>
          </a:prstGeom>
          <a:noFill/>
        </p:spPr>
        <p:txBody>
          <a:bodyPr wrap="none" rtlCol="0">
            <a:spAutoFit/>
          </a:bodyPr>
          <a:lstStyle/>
          <a:p>
            <a:r>
              <a:rPr lang="en-US" dirty="0"/>
              <a:t>Enough information in </a:t>
            </a:r>
            <a:r>
              <a:rPr lang="en-US"/>
              <a:t>the middle </a:t>
            </a:r>
            <a:endParaRPr lang="en-US" dirty="0"/>
          </a:p>
        </p:txBody>
      </p:sp>
      <p:sp>
        <p:nvSpPr>
          <p:cNvPr id="11" name="Trapezoid 10"/>
          <p:cNvSpPr/>
          <p:nvPr/>
        </p:nvSpPr>
        <p:spPr>
          <a:xfrm rot="5400000" flipV="1">
            <a:off x="7551769" y="2785538"/>
            <a:ext cx="2146430" cy="173001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decoder</a:t>
            </a:r>
          </a:p>
        </p:txBody>
      </p:sp>
      <p:pic>
        <p:nvPicPr>
          <p:cNvPr id="13" name="Picture 12"/>
          <p:cNvPicPr>
            <a:picLocks noChangeAspect="1"/>
          </p:cNvPicPr>
          <p:nvPr/>
        </p:nvPicPr>
        <p:blipFill>
          <a:blip r:embed="rId2"/>
          <a:stretch>
            <a:fillRect/>
          </a:stretch>
        </p:blipFill>
        <p:spPr>
          <a:xfrm>
            <a:off x="9673893" y="2455177"/>
            <a:ext cx="2168815" cy="2268581"/>
          </a:xfrm>
          <a:prstGeom prst="rect">
            <a:avLst/>
          </a:prstGeom>
        </p:spPr>
      </p:pic>
      <p:sp>
        <p:nvSpPr>
          <p:cNvPr id="5" name="TextBox 4"/>
          <p:cNvSpPr txBox="1"/>
          <p:nvPr/>
        </p:nvSpPr>
        <p:spPr>
          <a:xfrm>
            <a:off x="6305748" y="2042096"/>
            <a:ext cx="522900" cy="369332"/>
          </a:xfrm>
          <a:prstGeom prst="rect">
            <a:avLst/>
          </a:prstGeom>
          <a:noFill/>
        </p:spPr>
        <p:txBody>
          <a:bodyPr wrap="none" rtlCol="0">
            <a:spAutoFit/>
          </a:bodyPr>
          <a:lstStyle/>
          <a:p>
            <a:r>
              <a:rPr lang="en-US"/>
              <a:t>JPG</a:t>
            </a:r>
            <a:endParaRPr lang="en-US" dirty="0"/>
          </a:p>
        </p:txBody>
      </p:sp>
      <p:sp>
        <p:nvSpPr>
          <p:cNvPr id="8" name="TextBox 7"/>
          <p:cNvSpPr txBox="1"/>
          <p:nvPr/>
        </p:nvSpPr>
        <p:spPr>
          <a:xfrm>
            <a:off x="1569307" y="5165124"/>
            <a:ext cx="840260"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a:t>
            </a:r>
            <a:endParaRPr lang="en-US" i="1" dirty="0">
              <a:latin typeface="Cambria Math" charset="0"/>
              <a:ea typeface="Cambria Math" charset="0"/>
              <a:cs typeface="Cambria Math" charset="0"/>
            </a:endParaRPr>
          </a:p>
        </p:txBody>
      </p:sp>
      <p:sp>
        <p:nvSpPr>
          <p:cNvPr id="18" name="TextBox 17"/>
          <p:cNvSpPr txBox="1"/>
          <p:nvPr/>
        </p:nvSpPr>
        <p:spPr>
          <a:xfrm>
            <a:off x="6151118"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z</a:t>
            </a:r>
            <a:r>
              <a:rPr lang="en-US" sz="2800" i="1">
                <a:latin typeface="Cambria Math" charset="0"/>
                <a:ea typeface="Cambria Math" charset="0"/>
                <a:cs typeface="Cambria Math" charset="0"/>
              </a:rPr>
              <a:t>=f(X</a:t>
            </a:r>
            <a:r>
              <a:rPr lang="en-US" sz="2800" i="1" dirty="0">
                <a:latin typeface="Cambria Math" charset="0"/>
                <a:ea typeface="Cambria Math" charset="0"/>
                <a:cs typeface="Cambria Math" charset="0"/>
              </a:rPr>
              <a:t>)</a:t>
            </a:r>
            <a:endParaRPr lang="en-US" i="1" dirty="0">
              <a:latin typeface="Cambria Math" charset="0"/>
              <a:ea typeface="Cambria Math" charset="0"/>
              <a:cs typeface="Cambria Math" charset="0"/>
            </a:endParaRPr>
          </a:p>
        </p:txBody>
      </p:sp>
      <p:sp>
        <p:nvSpPr>
          <p:cNvPr id="19" name="TextBox 18"/>
          <p:cNvSpPr txBox="1"/>
          <p:nvPr/>
        </p:nvSpPr>
        <p:spPr>
          <a:xfrm>
            <a:off x="10122970" y="5165124"/>
            <a:ext cx="1355061" cy="523220"/>
          </a:xfrm>
          <a:prstGeom prst="rect">
            <a:avLst/>
          </a:prstGeom>
          <a:noFill/>
        </p:spPr>
        <p:txBody>
          <a:bodyPr wrap="square" rtlCol="0">
            <a:spAutoFit/>
          </a:bodyPr>
          <a:lstStyle/>
          <a:p>
            <a:r>
              <a:rPr lang="en-US" sz="2800" i="1" dirty="0">
                <a:latin typeface="Cambria Math" charset="0"/>
                <a:ea typeface="Cambria Math" charset="0"/>
                <a:cs typeface="Cambria Math" charset="0"/>
              </a:rPr>
              <a:t>x’=g(z)</a:t>
            </a:r>
            <a:endParaRPr lang="en-US" i="1"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20" name="TextBox 19"/>
              <p:cNvSpPr txBox="1"/>
              <p:nvPr/>
            </p:nvSpPr>
            <p:spPr>
              <a:xfrm>
                <a:off x="5088043" y="5773410"/>
                <a:ext cx="17406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m:t>
                                  </m:r>
                                </m:sup>
                              </m:sSup>
                            </m:e>
                          </m:d>
                        </m:e>
                        <m:sup>
                          <m:r>
                            <a:rPr lang="en-US" b="0" i="1" smtClean="0">
                              <a:latin typeface="Cambria Math" charset="0"/>
                            </a:rPr>
                            <m:t>2</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088043" y="5773410"/>
                <a:ext cx="1740605" cy="369332"/>
              </a:xfrm>
              <a:prstGeom prst="rect">
                <a:avLst/>
              </a:prstGeom>
              <a:blipFill rotWithShape="0">
                <a:blip r:embed="rId3"/>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355102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MP3 </a:t>
            </a:r>
            <a:r>
              <a:rPr lang="en-US" dirty="0"/>
              <a:t>and JPG on an image</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a:t>
            </a:r>
            <a:r>
              <a:rPr lang="en-US" dirty="0"/>
              <a:t>, </a:t>
            </a:r>
            <a:r>
              <a:rPr lang="en-US"/>
              <a:t>and JPG=26,000</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dirty="0"/>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dirty="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dirty="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8" y="2222500"/>
            <a:ext cx="11620760" cy="2412999"/>
          </a:xfrm>
        </p:spPr>
      </p:pic>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dirty="0"/>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dirty="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endParaRPr lang="en-US" sz="2400" dirty="0">
              <a:latin typeface="Karla" charset="0"/>
              <a:ea typeface="Karla" charset="0"/>
              <a:cs typeface="Karla" charset="0"/>
            </a:endParaRP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dirty="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
        <p:nvSpPr>
          <p:cNvPr id="10" name="Title 1"/>
          <p:cNvSpPr>
            <a:spLocks noGrp="1"/>
          </p:cNvSpPr>
          <p:nvPr>
            <p:ph type="title"/>
          </p:nvPr>
        </p:nvSpPr>
        <p:spPr/>
        <p:txBody>
          <a:bodyPr/>
          <a:lstStyle/>
          <a:p>
            <a:r>
              <a:rPr lang="en-US" dirty="0"/>
              <a:t>MP3 and JPG on an image (</a:t>
            </a:r>
            <a:r>
              <a:rPr lang="en-US" dirty="0" err="1"/>
              <a:t>cont</a:t>
            </a:r>
            <a:r>
              <a:rPr lang="en-US" dirty="0"/>
              <a:t>)</a:t>
            </a:r>
          </a:p>
        </p:txBody>
      </p:sp>
    </p:spTree>
    <p:extLst>
      <p:ext uri="{BB962C8B-B14F-4D97-AF65-F5344CB8AC3E}">
        <p14:creationId xmlns:p14="http://schemas.microsoft.com/office/powerpoint/2010/main" val="965967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a:t>
            </a:r>
          </a:p>
        </p:txBody>
      </p:sp>
      <p:sp>
        <p:nvSpPr>
          <p:cNvPr id="3" name="Content Placeholder 2"/>
          <p:cNvSpPr>
            <a:spLocks noGrp="1"/>
          </p:cNvSpPr>
          <p:nvPr>
            <p:ph idx="1"/>
          </p:nvPr>
        </p:nvSpPr>
        <p:spPr/>
        <p:txBody>
          <a:bodyPr/>
          <a:lstStyle/>
          <a:p>
            <a:r>
              <a:rPr lang="en-US" dirty="0"/>
              <a:t>Blend inputs to create new data that is like the input data, but different. </a:t>
            </a:r>
          </a:p>
          <a:p>
            <a:r>
              <a:rPr lang="en-US" b="1" dirty="0"/>
              <a:t>Content blending</a:t>
            </a:r>
            <a:r>
              <a:rPr lang="en-US" dirty="0"/>
              <a:t>. That’s where we blend the content of two pieces of data with each other. For example, if we place a cow and zebra over one another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1150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sp>
        <p:nvSpPr>
          <p:cNvPr id="3" name="Content Placeholder 2"/>
          <p:cNvSpPr>
            <a:spLocks noGrp="1"/>
          </p:cNvSpPr>
          <p:nvPr>
            <p:ph idx="1"/>
          </p:nvPr>
        </p:nvSpPr>
        <p:spPr>
          <a:xfrm>
            <a:off x="833414" y="1177758"/>
            <a:ext cx="10917861" cy="2111143"/>
          </a:xfrm>
        </p:spPr>
        <p:txBody>
          <a:bodyPr/>
          <a:lstStyle/>
          <a:p>
            <a:r>
              <a:rPr lang="en-US" b="1" dirty="0"/>
              <a:t>Parametric</a:t>
            </a:r>
            <a:r>
              <a:rPr lang="en-US" dirty="0"/>
              <a:t> or </a:t>
            </a:r>
            <a:r>
              <a:rPr lang="en-US" b="1" dirty="0"/>
              <a:t>representation</a:t>
            </a:r>
            <a:r>
              <a:rPr lang="en-US" dirty="0"/>
              <a:t> blending: </a:t>
            </a:r>
          </a:p>
          <a:p>
            <a:endParaRPr lang="en-US" dirty="0"/>
          </a:p>
          <a:p>
            <a:r>
              <a:rPr lang="en-US" dirty="0"/>
              <a:t>Work with parameters that describe the object we’re interested in. By blending two sets of parameters, depending on the nature of the parameters and the algorithm we use to create the object, we can create results that blend the inherent qualities of the things themselves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dirty="0"/>
          </a:p>
        </p:txBody>
      </p:sp>
    </p:spTree>
    <p:extLst>
      <p:ext uri="{BB962C8B-B14F-4D97-AF65-F5344CB8AC3E}">
        <p14:creationId xmlns:p14="http://schemas.microsoft.com/office/powerpoint/2010/main" val="2078299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dirty="0"/>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882145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538270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150997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dirty="0"/>
          </a:p>
        </p:txBody>
      </p:sp>
      <p:sp>
        <p:nvSpPr>
          <p:cNvPr id="6" name="Rectangle 5"/>
          <p:cNvSpPr/>
          <p:nvPr/>
        </p:nvSpPr>
        <p:spPr>
          <a:xfrm>
            <a:off x="836140" y="884260"/>
            <a:ext cx="11006567" cy="2554545"/>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This works well for uncompressed objects.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What if we try this with compressed objects. 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compressed</a:t>
            </a:r>
            <a:r>
              <a:rPr lang="en-US" sz="2000" dirty="0">
                <a:solidFill>
                  <a:schemeClr val="tx1">
                    <a:lumMod val="75000"/>
                    <a:lumOff val="25000"/>
                  </a:schemeClr>
                </a:solidFill>
                <a:latin typeface="Karla" charset="0"/>
                <a:ea typeface="Karla" charset="0"/>
                <a:cs typeface="Karla" charset="0"/>
              </a:rPr>
              <a:t> these sounds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13903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Slide Number Placeholder 2"/>
          <p:cNvSpPr>
            <a:spLocks noGrp="1"/>
          </p:cNvSpPr>
          <p:nvPr>
            <p:ph type="sldNum" sz="quarter" idx="12"/>
          </p:nvPr>
        </p:nvSpPr>
        <p:spPr/>
        <p:txBody>
          <a:bodyPr/>
          <a:lstStyle/>
          <a:p>
            <a:fld id="{A13833A1-46C9-FB45-812F-A8AC7B5136EB}" type="slidenum">
              <a:rPr lang="en-US" smtClean="0"/>
              <a:t>4</a:t>
            </a:fld>
            <a:endParaRPr lang="en-US"/>
          </a:p>
        </p:txBody>
      </p:sp>
    </p:spTree>
    <p:extLst>
      <p:ext uri="{BB962C8B-B14F-4D97-AF65-F5344CB8AC3E}">
        <p14:creationId xmlns:p14="http://schemas.microsoft.com/office/powerpoint/2010/main" val="48375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dirty="0"/>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dirty="0">
                  <a:latin typeface="Karla" charset="0"/>
                  <a:ea typeface="Karla" charset="0"/>
                  <a:cs typeface="Karla" charset="0"/>
                </a:rPr>
                <a:t>FCN with 20 neurons</a:t>
              </a: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dirty="0">
                  <a:latin typeface="Karla" charset="0"/>
                  <a:ea typeface="Karla" charset="0"/>
                  <a:cs typeface="Karla" charset="0"/>
                </a:rPr>
                <a:t>20 numbers</a:t>
              </a:r>
            </a:p>
          </p:txBody>
        </p:sp>
      </p:grpSp>
      <p:sp>
        <p:nvSpPr>
          <p:cNvPr id="16" name="Content Placeholder 15"/>
          <p:cNvSpPr>
            <a:spLocks noGrp="1"/>
          </p:cNvSpPr>
          <p:nvPr>
            <p:ph idx="1"/>
          </p:nvPr>
        </p:nvSpPr>
        <p:spPr/>
        <p:txBody>
          <a:bodyPr/>
          <a:lstStyle/>
          <a:p>
            <a:r>
              <a:rPr lang="en-US" dirty="0"/>
              <a:t>Encode with a simple fully connected network (FCN)</a:t>
            </a:r>
          </a:p>
        </p:txBody>
      </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a:latin typeface="Karla" charset="0"/>
                  <a:ea typeface="Karla" charset="0"/>
                  <a:cs typeface="Karla" charset="0"/>
                </a:rPr>
                <a:t>Image 100x100</a:t>
              </a:r>
              <a:endParaRPr lang="en-US" dirty="0">
                <a:latin typeface="Karla" charset="0"/>
                <a:ea typeface="Karla" charset="0"/>
                <a:cs typeface="Karla" charset="0"/>
              </a:endParaRP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dirty="0"/>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a:latin typeface="Karla" charset="0"/>
                  <a:ea typeface="Karla" charset="0"/>
                  <a:cs typeface="Karla" charset="0"/>
                </a:rPr>
                <a:t>FCN: 20 </a:t>
              </a:r>
              <a:r>
                <a:rPr lang="en-US" dirty="0">
                  <a:latin typeface="Karla" charset="0"/>
                  <a:ea typeface="Karla" charset="0"/>
                  <a:cs typeface="Karla" charset="0"/>
                </a:rPr>
                <a:t>neurons</a:t>
              </a: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dirty="0">
                  <a:latin typeface="Karla" charset="0"/>
                  <a:ea typeface="Karla" charset="0"/>
                  <a:cs typeface="Karla" charset="0"/>
                </a:rPr>
                <a:t>FCN:10000 neurons</a:t>
              </a: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dirty="0">
                <a:latin typeface="Karla" charset="0"/>
                <a:ea typeface="Karla" charset="0"/>
                <a:cs typeface="Karla" charset="0"/>
              </a:rPr>
              <a:t>10000 numbers</a:t>
            </a:r>
          </a:p>
        </p:txBody>
      </p:sp>
      <p:sp>
        <p:nvSpPr>
          <p:cNvPr id="7" name="Content Placeholder 6"/>
          <p:cNvSpPr>
            <a:spLocks noGrp="1"/>
          </p:cNvSpPr>
          <p:nvPr>
            <p:ph idx="1"/>
          </p:nvPr>
        </p:nvSpPr>
        <p:spPr/>
        <p:txBody>
          <a:bodyPr/>
          <a:lstStyle/>
          <a:p>
            <a:r>
              <a:rPr lang="en-US" dirty="0"/>
              <a:t>Encode and decode </a:t>
            </a:r>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a:latin typeface="Karla" charset="0"/>
                  <a:ea typeface="Karla" charset="0"/>
                  <a:cs typeface="Karla" charset="0"/>
                </a:rPr>
                <a:t>Image 100x100</a:t>
              </a:r>
              <a:endParaRPr lang="en-US" dirty="0">
                <a:latin typeface="Karla" charset="0"/>
                <a:ea typeface="Karla" charset="0"/>
                <a:cs typeface="Karla" charset="0"/>
              </a:endParaRP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sp>
        <p:nvSpPr>
          <p:cNvPr id="21" name="TextBox 20"/>
          <p:cNvSpPr txBox="1"/>
          <p:nvPr/>
        </p:nvSpPr>
        <p:spPr>
          <a:xfrm>
            <a:off x="349292" y="5143423"/>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dirty="0"/>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And 10,000 elements again at the end </a:t>
            </a: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dirty="0"/>
          </a:p>
        </p:txBody>
      </p:sp>
    </p:spTree>
    <p:extLst>
      <p:ext uri="{BB962C8B-B14F-4D97-AF65-F5344CB8AC3E}">
        <p14:creationId xmlns:p14="http://schemas.microsoft.com/office/powerpoint/2010/main" val="813068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a:t>
            </a:r>
          </a:p>
        </p:txBody>
      </p:sp>
      <p:sp>
        <p:nvSpPr>
          <p:cNvPr id="3" name="Content Placeholder 2"/>
          <p:cNvSpPr>
            <a:spLocks noGrp="1"/>
          </p:cNvSpPr>
          <p:nvPr>
            <p:ph idx="1"/>
          </p:nvPr>
        </p:nvSpPr>
        <p:spPr/>
        <p:txBody>
          <a:bodyPr/>
          <a:lstStyle/>
          <a:p>
            <a:r>
              <a:rPr lang="en-US" dirty="0"/>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dirty="0"/>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dirty="0"/>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dirty="0"/>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must train with a variety of images.</a:t>
            </a:r>
          </a:p>
        </p:txBody>
      </p:sp>
    </p:spTree>
    <p:extLst>
      <p:ext uri="{BB962C8B-B14F-4D97-AF65-F5344CB8AC3E}">
        <p14:creationId xmlns:p14="http://schemas.microsoft.com/office/powerpoint/2010/main" val="1646906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 in action (</a:t>
            </a:r>
            <a:r>
              <a:rPr lang="en-US" dirty="0" err="1"/>
              <a:t>cont</a:t>
            </a:r>
            <a:r>
              <a:rPr lang="en-US" dirty="0"/>
              <a:t>)</a:t>
            </a:r>
          </a:p>
        </p:txBody>
      </p:sp>
      <p:sp>
        <p:nvSpPr>
          <p:cNvPr id="3" name="Content Placeholder 2"/>
          <p:cNvSpPr>
            <a:spLocks noGrp="1"/>
          </p:cNvSpPr>
          <p:nvPr>
            <p:ph idx="1"/>
          </p:nvPr>
        </p:nvSpPr>
        <p:spPr/>
        <p:txBody>
          <a:bodyPr/>
          <a:lstStyle/>
          <a:p>
            <a:r>
              <a:rPr lang="en-US" dirty="0"/>
              <a:t>Testing it again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dirty="0"/>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1065" y="983807"/>
            <a:ext cx="3449869" cy="3449869"/>
          </a:xfrm>
        </p:spPr>
      </p:pic>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dirty="0"/>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r>
                  <a:rPr lang="en-US" b="0" dirty="0">
                    <a:latin typeface="Karla" charset="0"/>
                    <a:ea typeface="Karla" charset="0"/>
                    <a:cs typeface="Karla" charset="0"/>
                  </a:rPr>
                  <a:t>Given an input </a:t>
                </a:r>
                <a:r>
                  <a:rPr lang="en-US" b="0" i="1" dirty="0">
                    <a:latin typeface="Cambria Math" charset="0"/>
                    <a:ea typeface="Cambria Math" charset="0"/>
                    <a:cs typeface="Cambria Math" charset="0"/>
                  </a:rPr>
                  <a:t>x</a:t>
                </a:r>
                <a:r>
                  <a:rPr lang="en-US" b="0" dirty="0">
                    <a:latin typeface="Karla" charset="0"/>
                    <a:ea typeface="Karla" charset="0"/>
                    <a:cs typeface="Karla" charset="0"/>
                  </a:rPr>
                  <a:t>  and an output </a:t>
                </a:r>
                <a:r>
                  <a:rPr lang="en-US" i="1" dirty="0">
                    <a:latin typeface="Cambria Math" charset="0"/>
                    <a:ea typeface="Cambria Math" charset="0"/>
                    <a:cs typeface="Cambria Math" charset="0"/>
                  </a:rPr>
                  <a:t>y </a:t>
                </a:r>
                <a:r>
                  <a:rPr lang="en-US" b="0" dirty="0">
                    <a:latin typeface="Karla" charset="0"/>
                    <a:ea typeface="Karla" charset="0"/>
                    <a:cs typeface="Karla" charset="0"/>
                  </a:rPr>
                  <a:t> </a:t>
                </a:r>
                <a:r>
                  <a:rPr lang="en-US" dirty="0">
                    <a:latin typeface="Karla" charset="0"/>
                    <a:ea typeface="Karla" charset="0"/>
                    <a:cs typeface="Karla" charset="0"/>
                  </a:rPr>
                  <a:t>there exists</a:t>
                </a:r>
                <a:r>
                  <a:rPr lang="en-US" b="0" dirty="0">
                    <a:latin typeface="Karla" charset="0"/>
                    <a:ea typeface="Karla" charset="0"/>
                    <a:cs typeface="Karla" charset="0"/>
                  </a:rPr>
                  <a:t> a mapping from input space to output space as follows:</a:t>
                </a:r>
              </a:p>
              <a:p>
                <a:pPr/>
                <a14:m>
                  <m:oMathPara xmlns:m="http://schemas.openxmlformats.org/officeDocument/2006/math">
                    <m:oMathParaPr>
                      <m:jc m:val="centerGroup"/>
                    </m:oMathParaPr>
                    <m:oMath xmlns:m="http://schemas.openxmlformats.org/officeDocument/2006/math">
                      <m:r>
                        <a:rPr lang="en-US" b="0" i="1" smtClean="0">
                          <a:latin typeface="Cambria Math" charset="0"/>
                        </a:rPr>
                        <m:t>   </m:t>
                      </m:r>
                      <m:r>
                        <a:rPr lang="en-US" b="0" i="1" smtClean="0">
                          <a:latin typeface="Cambria Math" charset="0"/>
                        </a:rPr>
                        <m:t>𝑥</m:t>
                      </m:r>
                      <m:r>
                        <a:rPr lang="en-US" b="0" i="1" smtClean="0">
                          <a:latin typeface="Cambria Math" charset="0"/>
                        </a:rPr>
                        <m:t>→</m:t>
                      </m:r>
                      <m:r>
                        <a:rPr lang="en-US" b="0" i="1" smtClean="0">
                          <a:latin typeface="Cambria Math" charset="0"/>
                        </a:rPr>
                        <m:t>𝑦</m:t>
                      </m:r>
                    </m:oMath>
                    <m:oMath xmlns:m="http://schemas.openxmlformats.org/officeDocument/2006/math">
                      <m:r>
                        <a:rPr lang="en-US" b="0" i="1" smtClean="0">
                          <a:latin typeface="Cambria Math" charset="0"/>
                        </a:rPr>
                        <m:t>𝑦</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e>
                      </m:d>
                      <m:r>
                        <a:rPr lang="en-US" b="0" i="0" smtClean="0">
                          <a:latin typeface="Cambria Math" charset="0"/>
                        </a:rPr>
                        <m:t>+</m:t>
                      </m:r>
                      <m:r>
                        <a:rPr lang="en-US" b="0" i="1" smtClean="0">
                          <a:latin typeface="Cambria Math" charset="0"/>
                        </a:rPr>
                        <m:t>𝜖</m:t>
                      </m:r>
                    </m:oMath>
                  </m:oMathPara>
                </a14:m>
                <a:endParaRPr lang="en-US" b="0" dirty="0"/>
              </a:p>
              <a:p>
                <a:r>
                  <a:rPr lang="en-US" dirty="0"/>
                  <a:t>Our goal is to find  estimate of </a:t>
                </a:r>
                <a:r>
                  <a:rPr lang="en-US" i="1" dirty="0">
                    <a:latin typeface="Cambria Math" charset="0"/>
                    <a:ea typeface="Cambria Math" charset="0"/>
                    <a:cs typeface="Cambria Math" charset="0"/>
                  </a:rPr>
                  <a:t>f(x) </a:t>
                </a:r>
                <a:r>
                  <a:rPr lang="en-US" dirty="0">
                    <a:latin typeface="Karla" charset="0"/>
                    <a:ea typeface="Karla" charset="0"/>
                    <a:cs typeface="Karla" charset="0"/>
                  </a:rPr>
                  <a:t>which we will call</a:t>
                </a:r>
                <a:r>
                  <a:rPr lang="en-US" i="1" dirty="0">
                    <a:latin typeface="Cambria Math" charset="0"/>
                    <a:ea typeface="Cambria Math" charset="0"/>
                    <a:cs typeface="Cambria Math" charset="0"/>
                  </a:rPr>
                  <a:t> </a:t>
                </a:r>
                <a:r>
                  <a:rPr lang="en-US" dirty="0"/>
                  <a:t> </a:t>
                </a:r>
                <a14:m>
                  <m:oMath xmlns:m="http://schemas.openxmlformats.org/officeDocument/2006/math">
                    <m:acc>
                      <m:accPr>
                        <m:chr m:val="̂"/>
                        <m:ctrlPr>
                          <a:rPr lang="en-US" b="0" i="1" smtClean="0">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𝑓</m:t>
                        </m:r>
                      </m:e>
                    </m:acc>
                    <m:r>
                      <a:rPr lang="en-US" b="0" i="1" dirty="0" smtClean="0">
                        <a:latin typeface="Cambria Math" charset="0"/>
                        <a:ea typeface="Karla" charset="0"/>
                        <a:cs typeface="Karla" charset="0"/>
                      </a:rPr>
                      <m:t>(</m:t>
                    </m:r>
                    <m:r>
                      <a:rPr lang="en-US" b="0" i="1" dirty="0" smtClean="0">
                        <a:latin typeface="Cambria Math" charset="0"/>
                        <a:ea typeface="Karla" charset="0"/>
                        <a:cs typeface="Karla" charset="0"/>
                      </a:rPr>
                      <m:t>𝑥</m:t>
                    </m:r>
                    <m:r>
                      <a:rPr lang="en-US" b="0" i="1" dirty="0" smtClean="0">
                        <a:latin typeface="Cambria Math" charset="0"/>
                        <a:ea typeface="Karla" charset="0"/>
                        <a:cs typeface="Karla" charset="0"/>
                      </a:rPr>
                      <m:t>)</m:t>
                    </m:r>
                  </m:oMath>
                </a14:m>
                <a:r>
                  <a:rPr lang="en-US" dirty="0"/>
                  <a:t>.</a:t>
                </a:r>
              </a:p>
              <a:p>
                <a:r>
                  <a:rPr lang="en-US" dirty="0"/>
                  <a:t> </a:t>
                </a:r>
              </a:p>
              <a:p>
                <a:r>
                  <a:rPr lang="en-US" dirty="0"/>
                  <a:t>Statistical learning or modeling is the process of finding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b="0" i="1" dirty="0" smtClean="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r>
                  <a:rPr lang="en-US" dirty="0"/>
                  <a:t>Neural networks are one of many possible methods we can use to obtain the estimate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i="1">
                            <a:latin typeface="Cambria Math" charset="0"/>
                            <a:ea typeface="Karla" charset="0"/>
                            <a:cs typeface="Karla" charset="0"/>
                          </a:rPr>
                          <m:t>𝑓</m:t>
                        </m:r>
                      </m:e>
                    </m:acc>
                    <m:r>
                      <a:rPr lang="en-US" i="1" dirty="0">
                        <a:latin typeface="Cambria Math" charset="0"/>
                        <a:ea typeface="Karla" charset="0"/>
                        <a:cs typeface="Karla" charset="0"/>
                      </a:rPr>
                      <m:t>(</m:t>
                    </m:r>
                    <m:r>
                      <a:rPr lang="en-US" i="1" dirty="0">
                        <a:latin typeface="Cambria Math" charset="0"/>
                        <a:ea typeface="Karla" charset="0"/>
                        <a:cs typeface="Karla" charset="0"/>
                      </a:rPr>
                      <m:t>𝑥</m:t>
                    </m:r>
                    <m:r>
                      <a:rPr lang="en-US" i="1" dirty="0">
                        <a:latin typeface="Cambria Math" charset="0"/>
                        <a:ea typeface="Karla" charset="0"/>
                        <a:cs typeface="Karla" charset="0"/>
                      </a:rPr>
                      <m:t>)</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a:blip r:embed="rId2"/>
                <a:stretch>
                  <a:fillRect l="-1240" t="-1664" b="-30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349218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dirty="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dirty="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dirty="0">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dirty="0">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deeper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dirty="0"/>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2"/>
          <a:stretch>
            <a:fillRect/>
          </a:stretch>
        </p:blipFill>
        <p:spPr>
          <a:xfrm>
            <a:off x="140896" y="1622142"/>
            <a:ext cx="745968" cy="752940"/>
          </a:xfrm>
          <a:prstGeom prst="rect">
            <a:avLst/>
          </a:prstGeom>
        </p:spPr>
      </p:pic>
      <p:pic>
        <p:nvPicPr>
          <p:cNvPr id="22" name="Picture 21"/>
          <p:cNvPicPr>
            <a:picLocks noChangeAspect="1"/>
          </p:cNvPicPr>
          <p:nvPr/>
        </p:nvPicPr>
        <p:blipFill>
          <a:blip r:embed="rId3"/>
          <a:stretch>
            <a:fillRect/>
          </a:stretch>
        </p:blipFill>
        <p:spPr>
          <a:xfrm>
            <a:off x="11093029" y="1611201"/>
            <a:ext cx="914670" cy="918964"/>
          </a:xfrm>
          <a:prstGeom prst="rect">
            <a:avLst/>
          </a:prstGeom>
        </p:spPr>
      </p:pic>
      <p:pic>
        <p:nvPicPr>
          <p:cNvPr id="23"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623688" y="3599910"/>
            <a:ext cx="4944623" cy="2111375"/>
          </a:xfrm>
        </p:spPr>
      </p:pic>
    </p:spTree>
    <p:extLst>
      <p:ext uri="{BB962C8B-B14F-4D97-AF65-F5344CB8AC3E}">
        <p14:creationId xmlns:p14="http://schemas.microsoft.com/office/powerpoint/2010/main" val="337688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Tree>
    <p:extLst>
      <p:ext uri="{BB962C8B-B14F-4D97-AF65-F5344CB8AC3E}">
        <p14:creationId xmlns:p14="http://schemas.microsoft.com/office/powerpoint/2010/main" val="1946263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6" name="TextBox 5"/>
          <p:cNvSpPr txBox="1"/>
          <p:nvPr/>
        </p:nvSpPr>
        <p:spPr>
          <a:xfrm>
            <a:off x="4572000" y="5358384"/>
            <a:ext cx="3239733" cy="369332"/>
          </a:xfrm>
          <a:prstGeom prst="rect">
            <a:avLst/>
          </a:prstGeom>
          <a:noFill/>
        </p:spPr>
        <p:txBody>
          <a:bodyPr wrap="none" rtlCol="0">
            <a:spAutoFit/>
          </a:bodyPr>
          <a:lstStyle/>
          <a:p>
            <a:r>
              <a:rPr lang="en-US" dirty="0"/>
              <a:t>Change +/- 1 the latent variables</a:t>
            </a:r>
          </a:p>
        </p:txBody>
      </p:sp>
    </p:spTree>
    <p:extLst>
      <p:ext uri="{BB962C8B-B14F-4D97-AF65-F5344CB8AC3E}">
        <p14:creationId xmlns:p14="http://schemas.microsoft.com/office/powerpoint/2010/main" val="1096027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7" name="TextBox 6"/>
          <p:cNvSpPr txBox="1"/>
          <p:nvPr/>
        </p:nvSpPr>
        <p:spPr>
          <a:xfrm>
            <a:off x="4572000" y="5358384"/>
            <a:ext cx="3356753" cy="369332"/>
          </a:xfrm>
          <a:prstGeom prst="rect">
            <a:avLst/>
          </a:prstGeom>
          <a:noFill/>
        </p:spPr>
        <p:txBody>
          <a:bodyPr wrap="none" rtlCol="0">
            <a:spAutoFit/>
          </a:bodyPr>
          <a:lstStyle/>
          <a:p>
            <a:r>
              <a:rPr lang="en-US" dirty="0"/>
              <a:t>Change +/- 10 the latent variables</a:t>
            </a:r>
          </a:p>
        </p:txBody>
      </p:sp>
    </p:spTree>
    <p:extLst>
      <p:ext uri="{BB962C8B-B14F-4D97-AF65-F5344CB8AC3E}">
        <p14:creationId xmlns:p14="http://schemas.microsoft.com/office/powerpoint/2010/main" val="531464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dirty="0"/>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dirty="0"/>
              <a:t>Change +/- 100 </a:t>
            </a:r>
            <a:r>
              <a:rPr lang="en-US"/>
              <a:t>the first latent </a:t>
            </a:r>
            <a:r>
              <a:rPr lang="en-US" dirty="0"/>
              <a:t>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Tree>
    <p:extLst>
      <p:ext uri="{BB962C8B-B14F-4D97-AF65-F5344CB8AC3E}">
        <p14:creationId xmlns:p14="http://schemas.microsoft.com/office/powerpoint/2010/main" val="1142082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dirty="0"/>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dirty="0"/>
              <a:t>Just noise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Tree>
    <p:extLst>
      <p:ext uri="{BB962C8B-B14F-4D97-AF65-F5344CB8AC3E}">
        <p14:creationId xmlns:p14="http://schemas.microsoft.com/office/powerpoint/2010/main" val="1043138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051" y="1058895"/>
            <a:ext cx="3329897" cy="5272159"/>
          </a:xfrm>
        </p:spPr>
      </p:pic>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dirty="0"/>
          </a:p>
        </p:txBody>
      </p:sp>
    </p:spTree>
    <p:extLst>
      <p:ext uri="{BB962C8B-B14F-4D97-AF65-F5344CB8AC3E}">
        <p14:creationId xmlns:p14="http://schemas.microsoft.com/office/powerpoint/2010/main" val="1578261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dirty="0"/>
          </a:p>
        </p:txBody>
      </p:sp>
    </p:spTree>
    <p:extLst>
      <p:ext uri="{BB962C8B-B14F-4D97-AF65-F5344CB8AC3E}">
        <p14:creationId xmlns:p14="http://schemas.microsoft.com/office/powerpoint/2010/main" val="986286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choose the input </a:t>
            </a:r>
            <a:r>
              <a:rPr lang="en-US" i="1" dirty="0">
                <a:latin typeface="Cambria Math" charset="0"/>
                <a:ea typeface="Cambria Math" charset="0"/>
                <a:cs typeface="Cambria Math" charset="0"/>
              </a:rPr>
              <a:t>x</a:t>
            </a:r>
            <a:r>
              <a:rPr lang="en-US" dirty="0"/>
              <a:t>  to be some set of images and the output </a:t>
            </a:r>
            <a:r>
              <a:rPr lang="en-US" i="1" dirty="0">
                <a:latin typeface="Cambria Math" charset="0"/>
                <a:ea typeface="Cambria Math" charset="0"/>
                <a:cs typeface="Cambria Math" charset="0"/>
              </a:rPr>
              <a:t>y</a:t>
            </a:r>
            <a:r>
              <a:rPr lang="en-US" dirty="0"/>
              <a:t>  to be a set of possible classes or types.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a:t>
            </a:fld>
            <a:endParaRPr lang="en-US" dirty="0"/>
          </a:p>
        </p:txBody>
      </p:sp>
      <p:grpSp>
        <p:nvGrpSpPr>
          <p:cNvPr id="14" name="Group 13"/>
          <p:cNvGrpSpPr/>
          <p:nvPr/>
        </p:nvGrpSpPr>
        <p:grpSpPr>
          <a:xfrm>
            <a:off x="1019089" y="2821375"/>
            <a:ext cx="10315475" cy="2885656"/>
            <a:chOff x="1019089" y="2821375"/>
            <a:chExt cx="10315475" cy="2885656"/>
          </a:xfrm>
        </p:grpSpPr>
        <p:pic>
          <p:nvPicPr>
            <p:cNvPr id="5" name="Picture 4"/>
            <p:cNvPicPr>
              <a:picLocks noChangeAspect="1"/>
            </p:cNvPicPr>
            <p:nvPr/>
          </p:nvPicPr>
          <p:blipFill rotWithShape="1">
            <a:blip r:embed="rId2"/>
            <a:srcRect l="-43" r="32396"/>
            <a:stretch/>
          </p:blipFill>
          <p:spPr>
            <a:xfrm>
              <a:off x="1019089" y="2821375"/>
              <a:ext cx="2103120" cy="2104939"/>
            </a:xfrm>
            <a:prstGeom prst="rect">
              <a:avLst/>
            </a:prstGeom>
          </p:spPr>
        </p:pic>
        <p:pic>
          <p:nvPicPr>
            <p:cNvPr id="6" name="Picture 5"/>
            <p:cNvPicPr>
              <a:picLocks noChangeAspect="1"/>
            </p:cNvPicPr>
            <p:nvPr/>
          </p:nvPicPr>
          <p:blipFill>
            <a:blip r:embed="rId3"/>
            <a:stretch>
              <a:fillRect/>
            </a:stretch>
          </p:blipFill>
          <p:spPr>
            <a:xfrm>
              <a:off x="1578573" y="3079760"/>
              <a:ext cx="2114367" cy="2103120"/>
            </a:xfrm>
            <a:prstGeom prst="rect">
              <a:avLst/>
            </a:prstGeom>
          </p:spPr>
        </p:pic>
        <p:pic>
          <p:nvPicPr>
            <p:cNvPr id="7" name="Picture 6"/>
            <p:cNvPicPr>
              <a:picLocks/>
            </p:cNvPicPr>
            <p:nvPr/>
          </p:nvPicPr>
          <p:blipFill>
            <a:blip r:embed="rId4"/>
            <a:stretch>
              <a:fillRect/>
            </a:stretch>
          </p:blipFill>
          <p:spPr>
            <a:xfrm>
              <a:off x="2256323" y="3603911"/>
              <a:ext cx="2103120" cy="2103120"/>
            </a:xfrm>
            <a:prstGeom prst="rect">
              <a:avLst/>
            </a:prstGeom>
          </p:spPr>
        </p:pic>
        <p:sp>
          <p:nvSpPr>
            <p:cNvPr id="8" name="Rectangle 7"/>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9" name="TextBox 8"/>
            <p:cNvSpPr txBox="1"/>
            <p:nvPr/>
          </p:nvSpPr>
          <p:spPr>
            <a:xfrm>
              <a:off x="8998732" y="3713561"/>
              <a:ext cx="2335832" cy="369332"/>
            </a:xfrm>
            <a:prstGeom prst="rect">
              <a:avLst/>
            </a:prstGeom>
            <a:noFill/>
          </p:spPr>
          <p:txBody>
            <a:bodyPr wrap="none" rtlCol="0">
              <a:spAutoFit/>
            </a:bodyPr>
            <a:lstStyle/>
            <a:p>
              <a:r>
                <a:rPr lang="en-US" dirty="0"/>
                <a:t>{ Cat, Dog, Elephant,</a:t>
              </a:r>
              <a:r>
                <a:rPr lang="mr-IN" dirty="0"/>
                <a:t>…</a:t>
              </a:r>
              <a:r>
                <a:rPr lang="en-US" dirty="0"/>
                <a:t>}</a:t>
              </a:r>
            </a:p>
          </p:txBody>
        </p:sp>
        <p:sp>
          <p:nvSpPr>
            <p:cNvPr id="11" name="Right Arrow 10"/>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6699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to novel input</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1B7CCDB-6D39-0547-B7B3-C80E39D6513A}" type="slidenum">
              <a:rPr lang="en-US" smtClean="0"/>
              <a:pPr/>
              <a:t>60</a:t>
            </a:fld>
            <a:endParaRPr lang="en-US" dirty="0"/>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2"/>
          <a:stretch>
            <a:fillRect/>
          </a:stretch>
        </p:blipFill>
        <p:spPr>
          <a:xfrm>
            <a:off x="70196" y="3075516"/>
            <a:ext cx="1019175" cy="1019175"/>
          </a:xfrm>
          <a:prstGeom prst="rect">
            <a:avLst/>
          </a:prstGeom>
        </p:spPr>
      </p:pic>
      <p:pic>
        <p:nvPicPr>
          <p:cNvPr id="17" name="Picture 16"/>
          <p:cNvPicPr>
            <a:picLocks noChangeAspect="1"/>
          </p:cNvPicPr>
          <p:nvPr/>
        </p:nvPicPr>
        <p:blipFill>
          <a:blip r:embed="rId3"/>
          <a:stretch>
            <a:fillRect/>
          </a:stretch>
        </p:blipFill>
        <p:spPr>
          <a:xfrm>
            <a:off x="11156083" y="2942167"/>
            <a:ext cx="968980" cy="973666"/>
          </a:xfrm>
          <a:prstGeom prst="rect">
            <a:avLst/>
          </a:prstGeom>
        </p:spPr>
      </p:pic>
    </p:spTree>
    <p:extLst>
      <p:ext uri="{BB962C8B-B14F-4D97-AF65-F5344CB8AC3E}">
        <p14:creationId xmlns:p14="http://schemas.microsoft.com/office/powerpoint/2010/main" val="18542388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61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a:t>
            </a:r>
          </a:p>
        </p:txBody>
      </p:sp>
      <p:sp>
        <p:nvSpPr>
          <p:cNvPr id="3" name="Content Placeholder 2"/>
          <p:cNvSpPr>
            <a:spLocks noGrp="1"/>
          </p:cNvSpPr>
          <p:nvPr>
            <p:ph idx="1"/>
          </p:nvPr>
        </p:nvSpPr>
        <p:spPr/>
        <p:txBody>
          <a:bodyPr/>
          <a:lstStyle/>
          <a:p>
            <a:r>
              <a:rPr lang="en-US" dirty="0"/>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err="1"/>
              <a:t>cont</a:t>
            </a:r>
            <a:r>
              <a:rPr lang="en-US" dirty="0"/>
              <a:t>)</a:t>
            </a:r>
          </a:p>
        </p:txBody>
      </p:sp>
      <p:sp>
        <p:nvSpPr>
          <p:cNvPr id="3" name="Content Placeholder 2"/>
          <p:cNvSpPr>
            <a:spLocks noGrp="1"/>
          </p:cNvSpPr>
          <p:nvPr>
            <p:ph idx="1"/>
          </p:nvPr>
        </p:nvSpPr>
        <p:spPr>
          <a:xfrm>
            <a:off x="752204" y="2646727"/>
            <a:ext cx="10327008" cy="2111143"/>
          </a:xfrm>
        </p:spPr>
        <p:txBody>
          <a:bodyPr/>
          <a:lstStyle/>
          <a:p>
            <a:r>
              <a:rPr lang="en-US" dirty="0"/>
              <a:t>A little strange that instead of bottleneck we have the opposite here.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t>
            </a:r>
            <a:r>
              <a:rPr lang="en-US" dirty="0" err="1"/>
              <a:t>cont</a:t>
            </a:r>
            <a:r>
              <a:rPr lang="en-US" dirty="0"/>
              <a:t>)</a:t>
            </a:r>
          </a:p>
        </p:txBody>
      </p:sp>
      <p:sp>
        <p:nvSpPr>
          <p:cNvPr id="3" name="Content Placeholder 2"/>
          <p:cNvSpPr>
            <a:spLocks noGrp="1"/>
          </p:cNvSpPr>
          <p:nvPr>
            <p:ph idx="1"/>
          </p:nvPr>
        </p:nvSpPr>
        <p:spPr>
          <a:xfrm>
            <a:off x="752204" y="2646727"/>
            <a:ext cx="10327008" cy="2111143"/>
          </a:xfrm>
        </p:spPr>
        <p:txBody>
          <a:bodyPr/>
          <a:lstStyle/>
          <a:p>
            <a:r>
              <a:rPr lang="en-US" dirty="0"/>
              <a:t>Simpler model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64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552" y="1013221"/>
            <a:ext cx="9606067" cy="16040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3429040"/>
            <a:ext cx="7223760" cy="3084576"/>
          </a:xfrm>
          <a:prstGeom prst="rect">
            <a:avLst/>
          </a:prstGeom>
        </p:spPr>
      </p:pic>
    </p:spTree>
    <p:extLst>
      <p:ext uri="{BB962C8B-B14F-4D97-AF65-F5344CB8AC3E}">
        <p14:creationId xmlns:p14="http://schemas.microsoft.com/office/powerpoint/2010/main" val="1793120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Generative Models</a:t>
            </a:r>
            <a:br>
              <a:rPr lang="en-US" sz="4400" dirty="0"/>
            </a:br>
            <a:r>
              <a:rPr lang="en-US" sz="4400" dirty="0"/>
              <a:t>motivation </a:t>
            </a:r>
          </a:p>
        </p:txBody>
      </p:sp>
    </p:spTree>
    <p:extLst>
      <p:ext uri="{BB962C8B-B14F-4D97-AF65-F5344CB8AC3E}">
        <p14:creationId xmlns:p14="http://schemas.microsoft.com/office/powerpoint/2010/main" val="1633784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5016401" cy="2111143"/>
              </a:xfrm>
            </p:spPr>
            <p:txBody>
              <a:bodyPr/>
              <a:lstStyle/>
              <a:p>
                <a:r>
                  <a:rPr lang="en-US" sz="2400" i="1" dirty="0"/>
                  <a:t>“What I cannot create, I do not understand.”</a:t>
                </a:r>
              </a:p>
              <a:p>
                <a:pPr>
                  <a:spcAft>
                    <a:spcPts val="1200"/>
                  </a:spcAft>
                </a:pPr>
                <a:r>
                  <a:rPr lang="en-US" sz="2400" i="1" dirty="0"/>
                  <a:t>—Richard Feynman</a:t>
                </a:r>
              </a:p>
              <a:p>
                <a:pPr>
                  <a:spcAft>
                    <a:spcPts val="1800"/>
                  </a:spcAft>
                </a:pPr>
                <a:r>
                  <a:rPr lang="en-US" sz="2400" dirty="0"/>
                  <a:t>Generative model’s goal is to generate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𝑛</m:t>
                        </m:r>
                      </m:sub>
                    </m:sSub>
                  </m:oMath>
                </a14:m>
                <a:r>
                  <a:rPr lang="en-US" sz="2400" dirty="0"/>
                  <a:t>from some distribution </a:t>
                </a:r>
                <a14:m>
                  <m:oMath xmlns:m="http://schemas.openxmlformats.org/officeDocument/2006/math">
                    <m:r>
                      <a:rPr lang="en-US" sz="2400" i="1">
                        <a:latin typeface="Cambria Math" charset="0"/>
                      </a:rPr>
                      <m:t>𝑝</m:t>
                    </m:r>
                    <m:r>
                      <a:rPr lang="en-US" sz="2400" i="1">
                        <a:latin typeface="Cambria Math" charset="0"/>
                      </a:rPr>
                      <m:t>(</m:t>
                    </m:r>
                    <m:r>
                      <a:rPr lang="en-US" sz="2400" i="1">
                        <a:latin typeface="Cambria Math" charset="0"/>
                      </a:rPr>
                      <m:t>𝑥</m:t>
                    </m:r>
                    <m:r>
                      <a:rPr lang="en-US" sz="2400" i="1">
                        <a:latin typeface="Cambria Math" charset="0"/>
                      </a:rPr>
                      <m:t>)</m:t>
                    </m:r>
                  </m:oMath>
                </a14:m>
                <a:r>
                  <a:rPr lang="en-US" sz="2400" dirty="0"/>
                  <a:t>.</a:t>
                </a:r>
                <a:endParaRPr lang="en-US" sz="2400" i="1" dirty="0"/>
              </a:p>
              <a:p>
                <a:r>
                  <a:rPr lang="en-US" sz="2400" dirty="0"/>
                  <a:t>Suppose we have some collection of lightcurves. These lightcurves are examples of what our world looks like: </a:t>
                </a:r>
                <a:r>
                  <a:rPr lang="en-US" sz="2400" b="1" i="1" dirty="0">
                    <a:solidFill>
                      <a:schemeClr val="tx1">
                        <a:lumMod val="95000"/>
                        <a:lumOff val="5000"/>
                      </a:schemeClr>
                    </a:solidFill>
                  </a:rPr>
                  <a:t>samples from the true data distribution</a:t>
                </a:r>
                <a:r>
                  <a:rPr lang="en-US" sz="2400" dirty="0">
                    <a:solidFill>
                      <a:schemeClr val="tx1">
                        <a:lumMod val="95000"/>
                        <a:lumOff val="5000"/>
                      </a:schemeClr>
                    </a:solidFill>
                  </a:rPr>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5016401" cy="2111143"/>
              </a:xfrm>
              <a:blipFill rotWithShape="0">
                <a:blip r:embed="rId2"/>
                <a:stretch>
                  <a:fillRect l="-1944" t="-2594" r="-365" b="-129683"/>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500060" y="983807"/>
            <a:ext cx="4894771" cy="4943719"/>
          </a:xfrm>
          <a:prstGeom prst="rect">
            <a:avLst/>
          </a:prstGeom>
        </p:spPr>
      </p:pic>
    </p:spTree>
    <p:extLst>
      <p:ext uri="{BB962C8B-B14F-4D97-AF65-F5344CB8AC3E}">
        <p14:creationId xmlns:p14="http://schemas.microsoft.com/office/powerpoint/2010/main" val="1287727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177758"/>
            <a:ext cx="11009294" cy="2111143"/>
          </a:xfrm>
        </p:spPr>
        <p:txBody>
          <a:bodyPr/>
          <a:lstStyle/>
          <a:p>
            <a:r>
              <a:rPr lang="en-US" sz="2400" dirty="0"/>
              <a:t>We would like to construct our generative model, which we would like to train to generate lightcurves like these from </a:t>
            </a:r>
            <a:r>
              <a:rPr lang="en-US" sz="2400" b="1" dirty="0"/>
              <a:t>scratch</a:t>
            </a:r>
            <a:r>
              <a:rPr lang="en-US" sz="2400" dirty="0"/>
              <a:t>. </a:t>
            </a:r>
          </a:p>
          <a:p>
            <a:r>
              <a:rPr lang="en-US" sz="2400" dirty="0"/>
              <a:t>A generative model in this case could be one large neural network that outputs lightcurves: </a:t>
            </a:r>
            <a:r>
              <a:rPr lang="en-US" sz="2400" b="1" i="1" dirty="0"/>
              <a:t>samples from the model</a:t>
            </a:r>
            <a:r>
              <a:rPr lang="en-US" sz="2400" dirty="0"/>
              <a:t>. </a:t>
            </a:r>
          </a:p>
          <a:p>
            <a:endParaRPr lang="en-US" sz="2400" dirty="0"/>
          </a:p>
          <a:p>
            <a:br>
              <a:rPr lang="en-US" sz="2400" dirty="0"/>
            </a:br>
            <a:endParaRPr lang="en-US" sz="2400" dirty="0"/>
          </a:p>
          <a:p>
            <a:endParaRPr lang="en-US" sz="2400" dirty="0"/>
          </a:p>
        </p:txBody>
      </p:sp>
      <p:graphicFrame>
        <p:nvGraphicFramePr>
          <p:cNvPr id="5" name="Diagram 4"/>
          <p:cNvGraphicFramePr/>
          <p:nvPr>
            <p:extLst/>
          </p:nvPr>
        </p:nvGraphicFramePr>
        <p:xfrm>
          <a:off x="2649680" y="3121781"/>
          <a:ext cx="5307777" cy="3329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Group 9"/>
          <p:cNvGrpSpPr/>
          <p:nvPr/>
        </p:nvGrpSpPr>
        <p:grpSpPr>
          <a:xfrm>
            <a:off x="8271429" y="3271051"/>
            <a:ext cx="2817210" cy="3315226"/>
            <a:chOff x="9263743" y="3619168"/>
            <a:chExt cx="2852188" cy="3356387"/>
          </a:xfrm>
        </p:grpSpPr>
        <p:sp>
          <p:nvSpPr>
            <p:cNvPr id="6" name="TextBox 5"/>
            <p:cNvSpPr txBox="1"/>
            <p:nvPr/>
          </p:nvSpPr>
          <p:spPr>
            <a:xfrm>
              <a:off x="9263743" y="4342568"/>
              <a:ext cx="2839451" cy="707886"/>
            </a:xfrm>
            <a:prstGeom prst="rect">
              <a:avLst/>
            </a:prstGeom>
            <a:noFill/>
            <a:ln>
              <a:solidFill>
                <a:srgbClr val="C00000"/>
              </a:solidFill>
            </a:ln>
          </p:spPr>
          <p:txBody>
            <a:bodyPr wrap="square" rtlCol="0">
              <a:spAutoFit/>
            </a:bodyPr>
            <a:lstStyle/>
            <a:p>
              <a:pPr algn="ctr"/>
              <a:r>
                <a:rPr lang="en-US" sz="2000" dirty="0" err="1"/>
                <a:t>Variational</a:t>
              </a:r>
              <a:r>
                <a:rPr lang="en-US" sz="2000" dirty="0"/>
                <a:t> </a:t>
              </a:r>
            </a:p>
            <a:p>
              <a:pPr algn="ctr"/>
              <a:r>
                <a:rPr lang="en-US" sz="2000" dirty="0"/>
                <a:t>Auto-encoders (VAE)</a:t>
              </a:r>
            </a:p>
          </p:txBody>
        </p:sp>
        <p:sp>
          <p:nvSpPr>
            <p:cNvPr id="7" name="TextBox 6"/>
            <p:cNvSpPr txBox="1"/>
            <p:nvPr/>
          </p:nvSpPr>
          <p:spPr>
            <a:xfrm>
              <a:off x="9287512" y="3619168"/>
              <a:ext cx="2779981" cy="707886"/>
            </a:xfrm>
            <a:prstGeom prst="rect">
              <a:avLst/>
            </a:prstGeom>
            <a:noFill/>
          </p:spPr>
          <p:txBody>
            <a:bodyPr wrap="square" rtlCol="0">
              <a:spAutoFit/>
            </a:bodyPr>
            <a:lstStyle/>
            <a:p>
              <a:pPr algn="ctr"/>
              <a:r>
                <a:rPr lang="en-US" sz="2000" dirty="0"/>
                <a:t>Boltzmann Machines</a:t>
              </a:r>
            </a:p>
            <a:p>
              <a:pPr algn="ctr"/>
              <a:r>
                <a:rPr lang="en-US" sz="2000" dirty="0"/>
                <a:t>Deep Belief Networks</a:t>
              </a:r>
            </a:p>
          </p:txBody>
        </p:sp>
        <p:sp>
          <p:nvSpPr>
            <p:cNvPr id="8" name="TextBox 7"/>
            <p:cNvSpPr txBox="1"/>
            <p:nvPr/>
          </p:nvSpPr>
          <p:spPr>
            <a:xfrm>
              <a:off x="9276480" y="5209338"/>
              <a:ext cx="2839451" cy="707886"/>
            </a:xfrm>
            <a:prstGeom prst="rect">
              <a:avLst/>
            </a:prstGeom>
            <a:noFill/>
            <a:ln w="12700">
              <a:noFill/>
            </a:ln>
          </p:spPr>
          <p:txBody>
            <a:bodyPr wrap="square" rtlCol="0">
              <a:spAutoFit/>
            </a:bodyPr>
            <a:lstStyle/>
            <a:p>
              <a:pPr algn="ctr"/>
              <a:r>
                <a:rPr lang="en-US" sz="2000" dirty="0"/>
                <a:t>Generative Adversarial Networks (GAN)</a:t>
              </a:r>
            </a:p>
          </p:txBody>
        </p:sp>
        <p:sp>
          <p:nvSpPr>
            <p:cNvPr id="9" name="TextBox 8"/>
            <p:cNvSpPr txBox="1"/>
            <p:nvPr/>
          </p:nvSpPr>
          <p:spPr>
            <a:xfrm>
              <a:off x="9276480" y="5959892"/>
              <a:ext cx="2839451" cy="1015663"/>
            </a:xfrm>
            <a:prstGeom prst="rect">
              <a:avLst/>
            </a:prstGeom>
            <a:noFill/>
          </p:spPr>
          <p:txBody>
            <a:bodyPr wrap="square" rtlCol="0">
              <a:spAutoFit/>
            </a:bodyPr>
            <a:lstStyle/>
            <a:p>
              <a:pPr algn="ctr"/>
              <a:r>
                <a:rPr lang="en-US" sz="2000" dirty="0"/>
                <a:t>Generative Moment Matching Networks (GMM)</a:t>
              </a:r>
            </a:p>
          </p:txBody>
        </p:sp>
      </p:grpSp>
    </p:spTree>
    <p:extLst>
      <p:ext uri="{BB962C8B-B14F-4D97-AF65-F5344CB8AC3E}">
        <p14:creationId xmlns:p14="http://schemas.microsoft.com/office/powerpoint/2010/main" val="4897802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177758"/>
            <a:ext cx="11009294" cy="2111143"/>
          </a:xfrm>
        </p:spPr>
        <p:txBody>
          <a:bodyPr/>
          <a:lstStyle/>
          <a:p>
            <a:r>
              <a:rPr lang="en-US" dirty="0"/>
              <a:t>Imagine we want to generate data from a distribution,  </a:t>
            </a:r>
          </a:p>
          <a:p>
            <a:endParaRPr lang="en-US" dirty="0"/>
          </a:p>
          <a:p>
            <a:r>
              <a:rPr lang="en-US" dirty="0"/>
              <a:t>e.g. 	</a:t>
            </a:r>
          </a:p>
          <a:p>
            <a:endParaRPr lang="en-US" dirty="0"/>
          </a:p>
          <a:p>
            <a:endParaRPr lang="en-US" dirty="0"/>
          </a:p>
        </p:txBody>
      </p:sp>
      <p:pic>
        <p:nvPicPr>
          <p:cNvPr id="4" name="Picture 3"/>
          <p:cNvPicPr>
            <a:picLocks noChangeAspect="1"/>
          </p:cNvPicPr>
          <p:nvPr/>
        </p:nvPicPr>
        <p:blipFill>
          <a:blip r:embed="rId2"/>
          <a:stretch>
            <a:fillRect/>
          </a:stretch>
        </p:blipFill>
        <p:spPr>
          <a:xfrm>
            <a:off x="5182088" y="1998379"/>
            <a:ext cx="1663700" cy="469900"/>
          </a:xfrm>
          <a:prstGeom prst="rect">
            <a:avLst/>
          </a:prstGeom>
        </p:spPr>
      </p:pic>
      <p:pic>
        <p:nvPicPr>
          <p:cNvPr id="5" name="Picture 4"/>
          <p:cNvPicPr>
            <a:picLocks noChangeAspect="1"/>
          </p:cNvPicPr>
          <p:nvPr/>
        </p:nvPicPr>
        <p:blipFill>
          <a:blip r:embed="rId3"/>
          <a:stretch>
            <a:fillRect/>
          </a:stretch>
        </p:blipFill>
        <p:spPr>
          <a:xfrm>
            <a:off x="4826488" y="2946400"/>
            <a:ext cx="2374900" cy="48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85" y="3683564"/>
            <a:ext cx="4845050" cy="3028156"/>
          </a:xfrm>
          <a:prstGeom prst="rect">
            <a:avLst/>
          </a:prstGeom>
        </p:spPr>
      </p:pic>
    </p:spTree>
    <p:extLst>
      <p:ext uri="{BB962C8B-B14F-4D97-AF65-F5344CB8AC3E}">
        <p14:creationId xmlns:p14="http://schemas.microsoft.com/office/powerpoint/2010/main" val="432447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033347"/>
            <a:ext cx="11009294" cy="1233279"/>
          </a:xfrm>
        </p:spPr>
        <p:txBody>
          <a:bodyPr/>
          <a:lstStyle/>
          <a:p>
            <a:r>
              <a:rPr lang="en-US" dirty="0"/>
              <a:t>But how do we generate such samples? </a:t>
            </a:r>
          </a:p>
          <a:p>
            <a:r>
              <a:rPr lang="en-US" dirty="0"/>
              <a:t>Imagine we want to generate: </a:t>
            </a:r>
          </a:p>
          <a:p>
            <a:endParaRPr lang="en-US" dirty="0"/>
          </a:p>
          <a:p>
            <a:endParaRPr lang="en-US" dirty="0"/>
          </a:p>
          <a:p>
            <a:endParaRPr lang="en-US" dirty="0"/>
          </a:p>
          <a:p>
            <a:endParaRPr lang="en-US" dirty="0"/>
          </a:p>
          <a:p>
            <a:r>
              <a:rPr lang="en-US" dirty="0"/>
              <a:t>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855" y="3173986"/>
            <a:ext cx="4846320" cy="3028950"/>
          </a:xfrm>
          <a:prstGeom prst="rect">
            <a:avLst/>
          </a:prstGeom>
        </p:spPr>
      </p:pic>
      <p:sp>
        <p:nvSpPr>
          <p:cNvPr id="4" name="TextBox 3"/>
          <p:cNvSpPr txBox="1"/>
          <p:nvPr/>
        </p:nvSpPr>
        <p:spPr>
          <a:xfrm>
            <a:off x="7416800" y="1262743"/>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6002215" y="1482046"/>
            <a:ext cx="1816100" cy="444500"/>
          </a:xfrm>
          <a:prstGeom prst="rect">
            <a:avLst/>
          </a:prstGeom>
        </p:spPr>
      </p:pic>
      <p:grpSp>
        <p:nvGrpSpPr>
          <p:cNvPr id="7" name="Group 6"/>
          <p:cNvGrpSpPr/>
          <p:nvPr/>
        </p:nvGrpSpPr>
        <p:grpSpPr>
          <a:xfrm>
            <a:off x="833414" y="2375245"/>
            <a:ext cx="11009294" cy="1233279"/>
            <a:chOff x="833414" y="2375245"/>
            <a:chExt cx="11009294" cy="1233279"/>
          </a:xfrm>
        </p:grpSpPr>
        <p:pic>
          <p:nvPicPr>
            <p:cNvPr id="11" name="Picture 10"/>
            <p:cNvPicPr>
              <a:picLocks noChangeAspect="1"/>
            </p:cNvPicPr>
            <p:nvPr/>
          </p:nvPicPr>
          <p:blipFill>
            <a:blip r:embed="rId4"/>
            <a:stretch>
              <a:fillRect/>
            </a:stretch>
          </p:blipFill>
          <p:spPr>
            <a:xfrm>
              <a:off x="3487615" y="2421296"/>
              <a:ext cx="2692400" cy="469900"/>
            </a:xfrm>
            <a:prstGeom prst="rect">
              <a:avLst/>
            </a:prstGeom>
          </p:spPr>
        </p:pic>
        <p:sp>
          <p:nvSpPr>
            <p:cNvPr id="9" name="Content Placeholder 2"/>
            <p:cNvSpPr txBox="1">
              <a:spLocks/>
            </p:cNvSpPr>
            <p:nvPr/>
          </p:nvSpPr>
          <p:spPr>
            <a:xfrm>
              <a:off x="833414" y="2375245"/>
              <a:ext cx="11009294" cy="123327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start with</a:t>
              </a:r>
            </a:p>
          </p:txBody>
        </p:sp>
      </p:grpSp>
    </p:spTree>
    <p:extLst>
      <p:ext uri="{BB962C8B-B14F-4D97-AF65-F5344CB8AC3E}">
        <p14:creationId xmlns:p14="http://schemas.microsoft.com/office/powerpoint/2010/main" val="106637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also choose the input </a:t>
            </a:r>
            <a:r>
              <a:rPr lang="en-US" i="1" dirty="0">
                <a:latin typeface="Cambria Math" charset="0"/>
                <a:ea typeface="Cambria Math" charset="0"/>
                <a:cs typeface="Cambria Math" charset="0"/>
              </a:rPr>
              <a:t>x</a:t>
            </a:r>
            <a:r>
              <a:rPr lang="en-US" dirty="0"/>
              <a:t>  to be the signal from a sensor (e.g. a gravitational wave detector) and the output to be the determination of whether it is a true signal or a glitch.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pic>
        <p:nvPicPr>
          <p:cNvPr id="5" name="Picture 4"/>
          <p:cNvPicPr>
            <a:picLocks noChangeAspect="1"/>
          </p:cNvPicPr>
          <p:nvPr/>
        </p:nvPicPr>
        <p:blipFill>
          <a:blip r:embed="rId2">
            <a:alphaModFix/>
          </a:blip>
          <a:stretch>
            <a:fillRect/>
          </a:stretch>
        </p:blipFill>
        <p:spPr>
          <a:xfrm>
            <a:off x="1106102" y="2990335"/>
            <a:ext cx="3434983" cy="2157456"/>
          </a:xfrm>
          <a:prstGeom prst="rect">
            <a:avLst/>
          </a:prstGeom>
        </p:spPr>
      </p:pic>
      <p:sp>
        <p:nvSpPr>
          <p:cNvPr id="7" name="Rectangle 6"/>
          <p:cNvSpPr/>
          <p:nvPr/>
        </p:nvSpPr>
        <p:spPr>
          <a:xfrm>
            <a:off x="606640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8" name="TextBox 7"/>
          <p:cNvSpPr txBox="1"/>
          <p:nvPr/>
        </p:nvSpPr>
        <p:spPr>
          <a:xfrm>
            <a:off x="8998732" y="3713561"/>
            <a:ext cx="1302472" cy="369332"/>
          </a:xfrm>
          <a:prstGeom prst="rect">
            <a:avLst/>
          </a:prstGeom>
          <a:noFill/>
        </p:spPr>
        <p:txBody>
          <a:bodyPr wrap="none" rtlCol="0">
            <a:spAutoFit/>
          </a:bodyPr>
          <a:lstStyle/>
          <a:p>
            <a:r>
              <a:rPr lang="en-US" dirty="0"/>
              <a:t>{True/False}</a:t>
            </a:r>
          </a:p>
        </p:txBody>
      </p:sp>
      <p:sp>
        <p:nvSpPr>
          <p:cNvPr id="9" name="Right Arrow 8"/>
          <p:cNvSpPr/>
          <p:nvPr/>
        </p:nvSpPr>
        <p:spPr>
          <a:xfrm>
            <a:off x="499223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804004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30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sp>
        <p:nvSpPr>
          <p:cNvPr id="3" name="Content Placeholder 2"/>
          <p:cNvSpPr>
            <a:spLocks noGrp="1"/>
          </p:cNvSpPr>
          <p:nvPr>
            <p:ph idx="1"/>
          </p:nvPr>
        </p:nvSpPr>
        <p:spPr>
          <a:xfrm>
            <a:off x="833414" y="1033347"/>
            <a:ext cx="11009294" cy="1233279"/>
          </a:xfrm>
        </p:spPr>
        <p:txBody>
          <a:bodyPr/>
          <a:lstStyle/>
          <a:p>
            <a:r>
              <a:rPr lang="en-US" dirty="0"/>
              <a:t>The we transform: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596" y="2049736"/>
            <a:ext cx="5912807" cy="3941871"/>
          </a:xfrm>
          <a:prstGeom prst="rect">
            <a:avLst/>
          </a:prstGeom>
        </p:spPr>
      </p:pic>
      <p:pic>
        <p:nvPicPr>
          <p:cNvPr id="5" name="Picture 4"/>
          <p:cNvPicPr>
            <a:picLocks noChangeAspect="1"/>
          </p:cNvPicPr>
          <p:nvPr/>
        </p:nvPicPr>
        <p:blipFill>
          <a:blip r:embed="rId3"/>
          <a:stretch>
            <a:fillRect/>
          </a:stretch>
        </p:blipFill>
        <p:spPr>
          <a:xfrm>
            <a:off x="4093938" y="1104298"/>
            <a:ext cx="1536700" cy="330200"/>
          </a:xfrm>
          <a:prstGeom prst="rect">
            <a:avLst/>
          </a:prstGeom>
        </p:spPr>
      </p:pic>
    </p:spTree>
    <p:extLst>
      <p:ext uri="{BB962C8B-B14F-4D97-AF65-F5344CB8AC3E}">
        <p14:creationId xmlns:p14="http://schemas.microsoft.com/office/powerpoint/2010/main" val="17347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sp>
        <p:nvSpPr>
          <p:cNvPr id="3" name="Slide Number Placeholder 2"/>
          <p:cNvSpPr>
            <a:spLocks noGrp="1"/>
          </p:cNvSpPr>
          <p:nvPr>
            <p:ph type="sldNum" sz="quarter" idx="12"/>
          </p:nvPr>
        </p:nvSpPr>
        <p:spPr/>
        <p:txBody>
          <a:bodyPr/>
          <a:lstStyle/>
          <a:p>
            <a:fld id="{A13833A1-46C9-FB45-812F-A8AC7B5136EB}" type="slidenum">
              <a:rPr lang="en-US" smtClean="0"/>
              <a:t>71</a:t>
            </a:fld>
            <a:endParaRPr lang="en-US"/>
          </a:p>
        </p:txBody>
      </p:sp>
    </p:spTree>
    <p:extLst>
      <p:ext uri="{BB962C8B-B14F-4D97-AF65-F5344CB8AC3E}">
        <p14:creationId xmlns:p14="http://schemas.microsoft.com/office/powerpoint/2010/main" val="8067581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413" y="1241854"/>
            <a:ext cx="4215415" cy="4374292"/>
          </a:xfrm>
          <a:prstGeom prst="rect">
            <a:avLst/>
          </a:prstGeom>
        </p:spPr>
      </p:pic>
    </p:spTree>
    <p:extLst>
      <p:ext uri="{BB962C8B-B14F-4D97-AF65-F5344CB8AC3E}">
        <p14:creationId xmlns:p14="http://schemas.microsoft.com/office/powerpoint/2010/main" val="2119492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66402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grpSp>
        <p:nvGrpSpPr>
          <p:cNvPr id="33" name="Group 32"/>
          <p:cNvGrpSpPr>
            <a:grpSpLocks noChangeAspect="1"/>
          </p:cNvGrpSpPr>
          <p:nvPr/>
        </p:nvGrpSpPr>
        <p:grpSpPr>
          <a:xfrm>
            <a:off x="1981200" y="2639589"/>
            <a:ext cx="8229600" cy="1340638"/>
            <a:chOff x="0" y="2813760"/>
            <a:chExt cx="9144000" cy="1489598"/>
          </a:xfrm>
        </p:grpSpPr>
        <p:sp>
          <p:nvSpPr>
            <p:cNvPr id="34" name="Rounded Rectangle 33"/>
            <p:cNvSpPr/>
            <p:nvPr/>
          </p:nvSpPr>
          <p:spPr>
            <a:xfrm>
              <a:off x="1872932" y="2813760"/>
              <a:ext cx="1722237"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40" name="Rounded Rectangle 39"/>
            <p:cNvSpPr/>
            <p:nvPr/>
          </p:nvSpPr>
          <p:spPr>
            <a:xfrm>
              <a:off x="5586753" y="2813760"/>
              <a:ext cx="1668169" cy="148959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p:txBody>
        </p:sp>
        <p:pic>
          <p:nvPicPr>
            <p:cNvPr id="41" name="Picture 40"/>
            <p:cNvPicPr>
              <a:picLocks noChangeAspect="1"/>
            </p:cNvPicPr>
            <p:nvPr/>
          </p:nvPicPr>
          <p:blipFill>
            <a:blip r:embed="rId2"/>
            <a:stretch>
              <a:fillRect/>
            </a:stretch>
          </p:blipFill>
          <p:spPr>
            <a:xfrm>
              <a:off x="0" y="2865335"/>
              <a:ext cx="1229694" cy="1257300"/>
            </a:xfrm>
            <a:prstGeom prst="rect">
              <a:avLst/>
            </a:prstGeom>
          </p:spPr>
        </p:pic>
        <p:pic>
          <p:nvPicPr>
            <p:cNvPr id="42" name="Picture 41"/>
            <p:cNvPicPr>
              <a:picLocks noChangeAspect="1"/>
            </p:cNvPicPr>
            <p:nvPr/>
          </p:nvPicPr>
          <p:blipFill>
            <a:blip r:embed="rId3"/>
            <a:stretch>
              <a:fillRect/>
            </a:stretch>
          </p:blipFill>
          <p:spPr>
            <a:xfrm>
              <a:off x="7950122" y="2951431"/>
              <a:ext cx="1193878" cy="1270000"/>
            </a:xfrm>
            <a:prstGeom prst="rect">
              <a:avLst/>
            </a:prstGeom>
          </p:spPr>
        </p:pic>
        <p:cxnSp>
          <p:nvCxnSpPr>
            <p:cNvPr id="43" name="Straight Arrow Connector 42"/>
            <p:cNvCxnSpPr/>
            <p:nvPr/>
          </p:nvCxnSpPr>
          <p:spPr>
            <a:xfrm>
              <a:off x="1229694" y="3524043"/>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7341034" y="356709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332233" y="2938441"/>
              <a:ext cx="445227" cy="12573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46" name="Straight Arrow Connector 45"/>
            <p:cNvCxnSpPr/>
            <p:nvPr/>
          </p:nvCxnSpPr>
          <p:spPr>
            <a:xfrm>
              <a:off x="3680757"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906628" y="3541451"/>
              <a:ext cx="586892"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5689600" y="2075543"/>
            <a:ext cx="5007429" cy="2438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8505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a:t>
            </a:r>
          </a:p>
        </p:txBody>
      </p:sp>
      <p:sp>
        <p:nvSpPr>
          <p:cNvPr id="3" name="Rounded Rectangle 2"/>
          <p:cNvSpPr/>
          <p:nvPr/>
        </p:nvSpPr>
        <p:spPr>
          <a:xfrm>
            <a:off x="7004920" y="265040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a:solidFill>
                  <a:srgbClr val="0000FF"/>
                </a:solidFill>
              </a:rPr>
              <a:t>P</a:t>
            </a:r>
            <a:r>
              <a:rPr lang="en-US" sz="2700" dirty="0">
                <a:solidFill>
                  <a:srgbClr val="0000FF"/>
                </a:solidFill>
              </a:rPr>
              <a:t>(</a:t>
            </a:r>
            <a:r>
              <a:rPr lang="en-US" sz="2700" dirty="0" err="1">
                <a:solidFill>
                  <a:srgbClr val="0000FF"/>
                </a:solidFill>
              </a:rPr>
              <a:t>x|z</a:t>
            </a:r>
            <a:r>
              <a:rPr lang="en-US" sz="2700" dirty="0">
                <a:solidFill>
                  <a:srgbClr val="0000FF"/>
                </a:solidFill>
              </a:rPr>
              <a:t>)</a:t>
            </a:r>
          </a:p>
        </p:txBody>
      </p:sp>
      <p:pic>
        <p:nvPicPr>
          <p:cNvPr id="4" name="Picture 3"/>
          <p:cNvPicPr>
            <a:picLocks noChangeAspect="1"/>
          </p:cNvPicPr>
          <p:nvPr/>
        </p:nvPicPr>
        <p:blipFill>
          <a:blip r:embed="rId2"/>
          <a:stretch>
            <a:fillRect/>
          </a:stretch>
        </p:blipFill>
        <p:spPr>
          <a:xfrm>
            <a:off x="9131952" y="2774313"/>
            <a:ext cx="1074490" cy="1143000"/>
          </a:xfrm>
          <a:prstGeom prst="rect">
            <a:avLst/>
          </a:prstGeom>
        </p:spPr>
      </p:pic>
      <p:sp>
        <p:nvSpPr>
          <p:cNvPr id="5" name="Rectangle 4"/>
          <p:cNvSpPr/>
          <p:nvPr/>
        </p:nvSpPr>
        <p:spPr>
          <a:xfrm>
            <a:off x="5875852" y="276262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6" name="Straight Arrow Connector 5"/>
          <p:cNvCxnSpPr/>
          <p:nvPr/>
        </p:nvCxnSpPr>
        <p:spPr>
          <a:xfrm>
            <a:off x="6392808" y="3305331"/>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8603750" y="3327193"/>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18361" y="2489941"/>
            <a:ext cx="3281720" cy="954107"/>
          </a:xfrm>
          <a:prstGeom prst="rect">
            <a:avLst/>
          </a:prstGeom>
          <a:noFill/>
        </p:spPr>
        <p:txBody>
          <a:bodyPr wrap="square" rtlCol="0">
            <a:spAutoFit/>
          </a:bodyPr>
          <a:lstStyle/>
          <a:p>
            <a:pPr algn="ctr"/>
            <a:r>
              <a:rPr lang="en-US" sz="2800" dirty="0"/>
              <a:t>Sample from </a:t>
            </a:r>
            <a:r>
              <a:rPr lang="en-US" sz="2800" i="1" dirty="0">
                <a:solidFill>
                  <a:srgbClr val="0000FF"/>
                </a:solidFill>
              </a:rPr>
              <a:t>P</a:t>
            </a:r>
            <a:r>
              <a:rPr lang="en-US" sz="2800" dirty="0">
                <a:solidFill>
                  <a:srgbClr val="0000FF"/>
                </a:solidFill>
              </a:rPr>
              <a:t>(z) </a:t>
            </a:r>
          </a:p>
          <a:p>
            <a:pPr algn="ctr"/>
            <a:r>
              <a:rPr lang="en-US" sz="2800" i="1" dirty="0"/>
              <a:t>Standard Gaussian</a:t>
            </a:r>
          </a:p>
        </p:txBody>
      </p:sp>
    </p:spTree>
    <p:extLst>
      <p:ext uri="{BB962C8B-B14F-4D97-AF65-F5344CB8AC3E}">
        <p14:creationId xmlns:p14="http://schemas.microsoft.com/office/powerpoint/2010/main" val="183855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881" y="1631092"/>
            <a:ext cx="3792368" cy="3892378"/>
          </a:xfrm>
          <a:prstGeom prst="rect">
            <a:avLst/>
          </a:prstGeom>
        </p:spPr>
      </p:pic>
    </p:spTree>
    <p:extLst>
      <p:ext uri="{BB962C8B-B14F-4D97-AF65-F5344CB8AC3E}">
        <p14:creationId xmlns:p14="http://schemas.microsoft.com/office/powerpoint/2010/main" val="19708955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270" y="1198703"/>
            <a:ext cx="8155459" cy="4460593"/>
          </a:xfrm>
          <a:prstGeom prst="rect">
            <a:avLst/>
          </a:prstGeom>
        </p:spPr>
      </p:pic>
    </p:spTree>
    <p:extLst>
      <p:ext uri="{BB962C8B-B14F-4D97-AF65-F5344CB8AC3E}">
        <p14:creationId xmlns:p14="http://schemas.microsoft.com/office/powerpoint/2010/main" val="20544938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015" y="1594020"/>
            <a:ext cx="9050986" cy="3213495"/>
          </a:xfrm>
          <a:prstGeom prst="rect">
            <a:avLst/>
          </a:prstGeom>
        </p:spPr>
      </p:pic>
    </p:spTree>
    <p:extLst>
      <p:ext uri="{BB962C8B-B14F-4D97-AF65-F5344CB8AC3E}">
        <p14:creationId xmlns:p14="http://schemas.microsoft.com/office/powerpoint/2010/main" val="4883583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247" y="1258592"/>
            <a:ext cx="5097505" cy="4870359"/>
          </a:xfrm>
          <a:prstGeom prst="rect">
            <a:avLst/>
          </a:prstGeom>
        </p:spPr>
      </p:pic>
    </p:spTree>
    <p:extLst>
      <p:ext uri="{BB962C8B-B14F-4D97-AF65-F5344CB8AC3E}">
        <p14:creationId xmlns:p14="http://schemas.microsoft.com/office/powerpoint/2010/main" val="15622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p:sp>
        <p:nvSpPr>
          <p:cNvPr id="3" name="Content Placeholder 2"/>
          <p:cNvSpPr>
            <a:spLocks noGrp="1"/>
          </p:cNvSpPr>
          <p:nvPr>
            <p:ph idx="1"/>
          </p:nvPr>
        </p:nvSpPr>
        <p:spPr/>
        <p:txBody>
          <a:bodyPr/>
          <a:lstStyle/>
          <a:p>
            <a:r>
              <a:rPr lang="en-US" dirty="0"/>
              <a:t>We can choose the input </a:t>
            </a:r>
            <a:r>
              <a:rPr lang="en-US" i="1" dirty="0">
                <a:latin typeface="Cambria Math" charset="0"/>
                <a:ea typeface="Cambria Math" charset="0"/>
                <a:cs typeface="Cambria Math" charset="0"/>
              </a:rPr>
              <a:t>x</a:t>
            </a:r>
            <a:r>
              <a:rPr lang="en-US" dirty="0"/>
              <a:t>  to be an even simpler set of features – e.g. height, gender, nationality --  and the output to be weight.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pic>
        <p:nvPicPr>
          <p:cNvPr id="7" name="Picture 6">
            <a:extLst>
              <a:ext uri="{FF2B5EF4-FFF2-40B4-BE49-F238E27FC236}">
                <a16:creationId xmlns:a16="http://schemas.microsoft.com/office/drawing/2014/main" id="{1047F0A9-F636-4A91-9ABE-C860FAEAE7B6}"/>
              </a:ext>
            </a:extLst>
          </p:cNvPr>
          <p:cNvPicPr>
            <a:picLocks noChangeAspect="1"/>
          </p:cNvPicPr>
          <p:nvPr/>
        </p:nvPicPr>
        <p:blipFill>
          <a:blip r:embed="rId3">
            <a:alphaModFix/>
          </a:blip>
          <a:stretch>
            <a:fillRect/>
          </a:stretch>
        </p:blipFill>
        <p:spPr>
          <a:xfrm>
            <a:off x="833415" y="2689887"/>
            <a:ext cx="4008794" cy="2428497"/>
          </a:xfrm>
          <a:prstGeom prst="rect">
            <a:avLst/>
          </a:prstGeom>
        </p:spPr>
      </p:pic>
      <p:graphicFrame>
        <p:nvGraphicFramePr>
          <p:cNvPr id="8" name="Object 7">
            <a:extLst>
              <a:ext uri="{FF2B5EF4-FFF2-40B4-BE49-F238E27FC236}">
                <a16:creationId xmlns:a16="http://schemas.microsoft.com/office/drawing/2014/main" id="{B1F60979-0E8C-4191-A510-7450C213928B}"/>
              </a:ext>
            </a:extLst>
          </p:cNvPr>
          <p:cNvGraphicFramePr>
            <a:graphicFrameLocks noChangeAspect="1"/>
          </p:cNvGraphicFramePr>
          <p:nvPr>
            <p:extLst>
              <p:ext uri="{D42A27DB-BD31-4B8C-83A1-F6EECF244321}">
                <p14:modId xmlns:p14="http://schemas.microsoft.com/office/powerpoint/2010/main" val="581460380"/>
              </p:ext>
            </p:extLst>
          </p:nvPr>
        </p:nvGraphicFramePr>
        <p:xfrm>
          <a:off x="9532472" y="2407920"/>
          <a:ext cx="1121696" cy="3468631"/>
        </p:xfrm>
        <a:graphic>
          <a:graphicData uri="http://schemas.openxmlformats.org/presentationml/2006/ole">
            <mc:AlternateContent xmlns:mc="http://schemas.openxmlformats.org/markup-compatibility/2006">
              <mc:Choice xmlns:v="urn:schemas-microsoft-com:vml" Requires="v">
                <p:oleObj spid="_x0000_s54281" name="Worksheet" r:id="rId4" imgW="619125" imgH="1914703" progId="Excel.Sheet.12">
                  <p:embed/>
                </p:oleObj>
              </mc:Choice>
              <mc:Fallback>
                <p:oleObj name="Worksheet" r:id="rId4" imgW="619125" imgH="1914703" progId="Excel.Sheet.12">
                  <p:embed/>
                  <p:pic>
                    <p:nvPicPr>
                      <p:cNvPr id="0" name=""/>
                      <p:cNvPicPr/>
                      <p:nvPr/>
                    </p:nvPicPr>
                    <p:blipFill>
                      <a:blip r:embed="rId5"/>
                      <a:stretch>
                        <a:fillRect/>
                      </a:stretch>
                    </p:blipFill>
                    <p:spPr>
                      <a:xfrm>
                        <a:off x="9532472" y="2407920"/>
                        <a:ext cx="1121696" cy="3468631"/>
                      </a:xfrm>
                      <a:prstGeom prst="rect">
                        <a:avLst/>
                      </a:prstGeom>
                      <a:blipFill>
                        <a:blip r:embed="rId6"/>
                        <a:tile tx="0" ty="0" sx="100000" sy="100000" flip="none" algn="tl"/>
                      </a:blipFill>
                    </p:spPr>
                  </p:pic>
                </p:oleObj>
              </mc:Fallback>
            </mc:AlternateContent>
          </a:graphicData>
        </a:graphic>
      </p:graphicFrame>
      <p:sp>
        <p:nvSpPr>
          <p:cNvPr id="9" name="Rectangle 8">
            <a:extLst>
              <a:ext uri="{FF2B5EF4-FFF2-40B4-BE49-F238E27FC236}">
                <a16:creationId xmlns:a16="http://schemas.microsoft.com/office/drawing/2014/main" id="{7A6AB0DC-D14F-42F4-80BF-43CFCFC72513}"/>
              </a:ext>
            </a:extLst>
          </p:cNvPr>
          <p:cNvSpPr/>
          <p:nvPr/>
        </p:nvSpPr>
        <p:spPr>
          <a:xfrm>
            <a:off x="6372956" y="3219989"/>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10" name="Right Arrow 8">
            <a:extLst>
              <a:ext uri="{FF2B5EF4-FFF2-40B4-BE49-F238E27FC236}">
                <a16:creationId xmlns:a16="http://schemas.microsoft.com/office/drawing/2014/main" id="{9AF04044-8A23-41A4-BAD4-E948377A6200}"/>
              </a:ext>
            </a:extLst>
          </p:cNvPr>
          <p:cNvSpPr/>
          <p:nvPr/>
        </p:nvSpPr>
        <p:spPr>
          <a:xfrm>
            <a:off x="5298783" y="3886245"/>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9">
            <a:extLst>
              <a:ext uri="{FF2B5EF4-FFF2-40B4-BE49-F238E27FC236}">
                <a16:creationId xmlns:a16="http://schemas.microsoft.com/office/drawing/2014/main" id="{40CE077A-2262-4A00-BF3F-60B331489698}"/>
              </a:ext>
            </a:extLst>
          </p:cNvPr>
          <p:cNvSpPr/>
          <p:nvPr/>
        </p:nvSpPr>
        <p:spPr>
          <a:xfrm>
            <a:off x="8346595" y="380838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234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Variational Autoencoders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49" y="2830742"/>
            <a:ext cx="10736461" cy="1706591"/>
          </a:xfrm>
          <a:prstGeom prst="rect">
            <a:avLst/>
          </a:prstGeom>
        </p:spPr>
      </p:pic>
    </p:spTree>
    <p:extLst>
      <p:ext uri="{BB962C8B-B14F-4D97-AF65-F5344CB8AC3E}">
        <p14:creationId xmlns:p14="http://schemas.microsoft.com/office/powerpoint/2010/main" val="1404658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 Likelihood</a:t>
            </a:r>
          </a:p>
        </p:txBody>
      </p:sp>
      <p:graphicFrame>
        <p:nvGraphicFramePr>
          <p:cNvPr id="4" name="Content Placeholder 3"/>
          <p:cNvGraphicFramePr>
            <a:graphicFrameLocks noChangeAspect="1"/>
          </p:cNvGraphicFramePr>
          <p:nvPr>
            <p:extLst/>
          </p:nvPr>
        </p:nvGraphicFramePr>
        <p:xfrm>
          <a:off x="2012171" y="3130761"/>
          <a:ext cx="4308475" cy="1047750"/>
        </p:xfrm>
        <a:graphic>
          <a:graphicData uri="http://schemas.openxmlformats.org/presentationml/2006/ole">
            <mc:AlternateContent xmlns:mc="http://schemas.openxmlformats.org/markup-compatibility/2006">
              <mc:Choice xmlns:v="urn:schemas-microsoft-com:vml" Requires="v">
                <p:oleObj spid="_x0000_s48331" name="Equation" r:id="rId3" imgW="1562100" imgH="381000" progId="Equation.3">
                  <p:embed/>
                </p:oleObj>
              </mc:Choice>
              <mc:Fallback>
                <p:oleObj name="Equation" r:id="rId3" imgW="1562100" imgH="381000" progId="Equation.3">
                  <p:embed/>
                  <p:pic>
                    <p:nvPicPr>
                      <p:cNvPr id="0" name=""/>
                      <p:cNvPicPr/>
                      <p:nvPr/>
                    </p:nvPicPr>
                    <p:blipFill>
                      <a:blip r:embed="rId4"/>
                      <a:stretch>
                        <a:fillRect/>
                      </a:stretch>
                    </p:blipFill>
                    <p:spPr>
                      <a:xfrm>
                        <a:off x="2012171" y="3130761"/>
                        <a:ext cx="4308475" cy="1047750"/>
                      </a:xfrm>
                      <a:prstGeom prst="rect">
                        <a:avLst/>
                      </a:prstGeom>
                    </p:spPr>
                  </p:pic>
                </p:oleObj>
              </mc:Fallback>
            </mc:AlternateContent>
          </a:graphicData>
        </a:graphic>
      </p:graphicFrame>
      <p:cxnSp>
        <p:nvCxnSpPr>
          <p:cNvPr id="8" name="Straight Arrow Connector 7"/>
          <p:cNvCxnSpPr/>
          <p:nvPr/>
        </p:nvCxnSpPr>
        <p:spPr>
          <a:xfrm flipH="1">
            <a:off x="4868800" y="3742969"/>
            <a:ext cx="433585" cy="871084"/>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81200" y="4635351"/>
            <a:ext cx="5269237" cy="1692771"/>
          </a:xfrm>
          <a:prstGeom prst="rect">
            <a:avLst/>
          </a:prstGeom>
          <a:noFill/>
        </p:spPr>
        <p:txBody>
          <a:bodyPr wrap="square" rtlCol="0">
            <a:spAutoFit/>
          </a:bodyPr>
          <a:lstStyle/>
          <a:p>
            <a:pPr algn="ctr"/>
            <a:r>
              <a:rPr lang="en-US" sz="2800" dirty="0"/>
              <a:t>Difficult to approximate in high dim through sampling</a:t>
            </a:r>
          </a:p>
          <a:p>
            <a:pPr algn="ctr"/>
            <a:endParaRPr lang="en-US" dirty="0"/>
          </a:p>
          <a:p>
            <a:pPr algn="ctr"/>
            <a:r>
              <a:rPr lang="en-US" sz="2800" dirty="0">
                <a:solidFill>
                  <a:srgbClr val="FF0000"/>
                </a:solidFill>
              </a:rPr>
              <a:t>For most </a:t>
            </a:r>
            <a:r>
              <a:rPr lang="en-US" sz="2800" i="1" dirty="0">
                <a:solidFill>
                  <a:srgbClr val="FF0000"/>
                </a:solidFill>
              </a:rPr>
              <a:t>z</a:t>
            </a:r>
            <a:r>
              <a:rPr lang="en-US" sz="2800" dirty="0">
                <a:solidFill>
                  <a:srgbClr val="FF0000"/>
                </a:solidFill>
              </a:rPr>
              <a:t> values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close to 0</a:t>
            </a:r>
            <a:endParaRPr lang="en-US" sz="2800" i="1" dirty="0">
              <a:solidFill>
                <a:srgbClr val="FF0000"/>
              </a:solidFill>
            </a:endParaRPr>
          </a:p>
        </p:txBody>
      </p:sp>
      <p:cxnSp>
        <p:nvCxnSpPr>
          <p:cNvPr id="11" name="Straight Arrow Connector 10"/>
          <p:cNvCxnSpPr/>
          <p:nvPr/>
        </p:nvCxnSpPr>
        <p:spPr>
          <a:xfrm flipV="1">
            <a:off x="3968208" y="2230497"/>
            <a:ext cx="436037" cy="1042282"/>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1029" y="1605774"/>
            <a:ext cx="3499650" cy="523220"/>
          </a:xfrm>
          <a:prstGeom prst="rect">
            <a:avLst/>
          </a:prstGeom>
          <a:noFill/>
        </p:spPr>
        <p:txBody>
          <a:bodyPr wrap="square" rtlCol="0">
            <a:spAutoFit/>
          </a:bodyPr>
          <a:lstStyle/>
          <a:p>
            <a:pPr algn="ctr"/>
            <a:r>
              <a:rPr lang="en-US" sz="2800" dirty="0"/>
              <a:t>Neural network</a:t>
            </a:r>
          </a:p>
        </p:txBody>
      </p:sp>
      <p:sp>
        <p:nvSpPr>
          <p:cNvPr id="24" name="Rectangle 23"/>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Oval 24"/>
          <p:cNvSpPr/>
          <p:nvPr/>
        </p:nvSpPr>
        <p:spPr>
          <a:xfrm>
            <a:off x="8009642" y="2462099"/>
            <a:ext cx="1579488" cy="63955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p:cNvSpPr/>
          <p:nvPr/>
        </p:nvSpPr>
        <p:spPr>
          <a:xfrm>
            <a:off x="8412255" y="382245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7" name="Straight Arrow Connector 26"/>
          <p:cNvCxnSpPr>
            <a:stCxn id="25" idx="4"/>
            <a:endCxn id="26" idx="0"/>
          </p:cNvCxnSpPr>
          <p:nvPr/>
        </p:nvCxnSpPr>
        <p:spPr>
          <a:xfrm>
            <a:off x="8799387" y="3101653"/>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8098890" y="2587669"/>
          <a:ext cx="1460192" cy="375722"/>
        </p:xfrm>
        <a:graphic>
          <a:graphicData uri="http://schemas.openxmlformats.org/presentationml/2006/ole">
            <mc:AlternateContent xmlns:mc="http://schemas.openxmlformats.org/markup-compatibility/2006">
              <mc:Choice xmlns:v="urn:schemas-microsoft-com:vml" Requires="v">
                <p:oleObj spid="_x0000_s48332" name="Equation" r:id="rId5" imgW="787400" imgH="203200" progId="Equation.3">
                  <p:embed/>
                </p:oleObj>
              </mc:Choice>
              <mc:Fallback>
                <p:oleObj name="Equation" r:id="rId5" imgW="787400" imgH="203200" progId="Equation.3">
                  <p:embed/>
                  <p:pic>
                    <p:nvPicPr>
                      <p:cNvPr id="0" name=""/>
                      <p:cNvPicPr/>
                      <p:nvPr/>
                    </p:nvPicPr>
                    <p:blipFill>
                      <a:blip r:embed="rId6"/>
                      <a:stretch>
                        <a:fillRect/>
                      </a:stretch>
                    </p:blipFill>
                    <p:spPr>
                      <a:xfrm>
                        <a:off x="8098890" y="2587669"/>
                        <a:ext cx="1460192" cy="37572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8590193" y="3972441"/>
          <a:ext cx="495300" cy="457200"/>
        </p:xfrm>
        <a:graphic>
          <a:graphicData uri="http://schemas.openxmlformats.org/presentationml/2006/ole">
            <mc:AlternateContent xmlns:mc="http://schemas.openxmlformats.org/markup-compatibility/2006">
              <mc:Choice xmlns:v="urn:schemas-microsoft-com:vml" Requires="v">
                <p:oleObj spid="_x0000_s48333" name="Equation" r:id="rId7" imgW="165100" imgH="152400" progId="Equation.3">
                  <p:embed/>
                </p:oleObj>
              </mc:Choice>
              <mc:Fallback>
                <p:oleObj name="Equation" r:id="rId7" imgW="165100" imgH="152400" progId="Equation.3">
                  <p:embed/>
                  <p:pic>
                    <p:nvPicPr>
                      <p:cNvPr id="0" name=""/>
                      <p:cNvPicPr/>
                      <p:nvPr/>
                    </p:nvPicPr>
                    <p:blipFill>
                      <a:blip r:embed="rId8"/>
                      <a:stretch>
                        <a:fillRect/>
                      </a:stretch>
                    </p:blipFill>
                    <p:spPr>
                      <a:xfrm>
                        <a:off x="8590193" y="3972441"/>
                        <a:ext cx="495300" cy="457200"/>
                      </a:xfrm>
                      <a:prstGeom prst="rect">
                        <a:avLst/>
                      </a:prstGeom>
                    </p:spPr>
                  </p:pic>
                </p:oleObj>
              </mc:Fallback>
            </mc:AlternateContent>
          </a:graphicData>
        </a:graphic>
      </p:graphicFrame>
      <p:graphicFrame>
        <p:nvGraphicFramePr>
          <p:cNvPr id="30" name="Content Placeholder 3"/>
          <p:cNvGraphicFramePr>
            <a:graphicFrameLocks noChangeAspect="1"/>
          </p:cNvGraphicFramePr>
          <p:nvPr>
            <p:extLst/>
          </p:nvPr>
        </p:nvGraphicFramePr>
        <p:xfrm>
          <a:off x="10134134" y="3297093"/>
          <a:ext cx="381000" cy="533400"/>
        </p:xfrm>
        <a:graphic>
          <a:graphicData uri="http://schemas.openxmlformats.org/presentationml/2006/ole">
            <mc:AlternateContent xmlns:mc="http://schemas.openxmlformats.org/markup-compatibility/2006">
              <mc:Choice xmlns:v="urn:schemas-microsoft-com:vml" Requires="v">
                <p:oleObj spid="_x0000_s48334" name="Equation" r:id="rId9" imgW="127000" imgH="177800" progId="Equation.3">
                  <p:embed/>
                </p:oleObj>
              </mc:Choice>
              <mc:Fallback>
                <p:oleObj name="Equation" r:id="rId9" imgW="127000" imgH="177800" progId="Equation.3">
                  <p:embed/>
                  <p:pic>
                    <p:nvPicPr>
                      <p:cNvPr id="0" name=""/>
                      <p:cNvPicPr/>
                      <p:nvPr/>
                    </p:nvPicPr>
                    <p:blipFill>
                      <a:blip r:embed="rId10"/>
                      <a:stretch>
                        <a:fillRect/>
                      </a:stretch>
                    </p:blipFill>
                    <p:spPr>
                      <a:xfrm>
                        <a:off x="10134134" y="3297093"/>
                        <a:ext cx="381000" cy="533400"/>
                      </a:xfrm>
                      <a:prstGeom prst="rect">
                        <a:avLst/>
                      </a:prstGeom>
                    </p:spPr>
                  </p:pic>
                </p:oleObj>
              </mc:Fallback>
            </mc:AlternateContent>
          </a:graphicData>
        </a:graphic>
      </p:graphicFrame>
      <p:cxnSp>
        <p:nvCxnSpPr>
          <p:cNvPr id="31" name="Straight Arrow Connector 30"/>
          <p:cNvCxnSpPr/>
          <p:nvPr/>
        </p:nvCxnSpPr>
        <p:spPr>
          <a:xfrm flipH="1">
            <a:off x="9207784" y="3658301"/>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990002" y="3195123"/>
            <a:ext cx="839591"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73755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 Likelihood</a:t>
            </a:r>
          </a:p>
        </p:txBody>
      </p:sp>
      <p:graphicFrame>
        <p:nvGraphicFramePr>
          <p:cNvPr id="4" name="Content Placeholder 3"/>
          <p:cNvGraphicFramePr>
            <a:graphicFrameLocks noChangeAspect="1"/>
          </p:cNvGraphicFramePr>
          <p:nvPr>
            <p:extLst/>
          </p:nvPr>
        </p:nvGraphicFramePr>
        <p:xfrm>
          <a:off x="1785938" y="3130550"/>
          <a:ext cx="4762500" cy="1047750"/>
        </p:xfrm>
        <a:graphic>
          <a:graphicData uri="http://schemas.openxmlformats.org/presentationml/2006/ole">
            <mc:AlternateContent xmlns:mc="http://schemas.openxmlformats.org/markup-compatibility/2006">
              <mc:Choice xmlns:v="urn:schemas-microsoft-com:vml" Requires="v">
                <p:oleObj spid="_x0000_s49405" name="Equation" r:id="rId3" imgW="1727200" imgH="381000" progId="Equation.3">
                  <p:embed/>
                </p:oleObj>
              </mc:Choice>
              <mc:Fallback>
                <p:oleObj name="Equation" r:id="rId3" imgW="1727200" imgH="381000" progId="Equation.3">
                  <p:embed/>
                  <p:pic>
                    <p:nvPicPr>
                      <p:cNvPr id="0" name=""/>
                      <p:cNvPicPr/>
                      <p:nvPr/>
                    </p:nvPicPr>
                    <p:blipFill>
                      <a:blip r:embed="rId4"/>
                      <a:stretch>
                        <a:fillRect/>
                      </a:stretch>
                    </p:blipFill>
                    <p:spPr>
                      <a:xfrm>
                        <a:off x="1785938" y="3130550"/>
                        <a:ext cx="4762500" cy="1047750"/>
                      </a:xfrm>
                      <a:prstGeom prst="rect">
                        <a:avLst/>
                      </a:prstGeom>
                    </p:spPr>
                  </p:pic>
                </p:oleObj>
              </mc:Fallback>
            </mc:AlternateContent>
          </a:graphicData>
        </a:graphic>
      </p:graphicFrame>
      <p:cxnSp>
        <p:nvCxnSpPr>
          <p:cNvPr id="8" name="Straight Arrow Connector 7"/>
          <p:cNvCxnSpPr/>
          <p:nvPr/>
        </p:nvCxnSpPr>
        <p:spPr>
          <a:xfrm flipH="1">
            <a:off x="4868801" y="3830493"/>
            <a:ext cx="185785" cy="783560"/>
          </a:xfrm>
          <a:prstGeom prst="straightConnector1">
            <a:avLst/>
          </a:prstGeom>
          <a:ln w="38100" cmpd="sng">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03490" y="4635350"/>
            <a:ext cx="4362226" cy="1815882"/>
          </a:xfrm>
          <a:prstGeom prst="rect">
            <a:avLst/>
          </a:prstGeom>
          <a:noFill/>
        </p:spPr>
        <p:txBody>
          <a:bodyPr wrap="square" rtlCol="0">
            <a:spAutoFit/>
          </a:bodyPr>
          <a:lstStyle/>
          <a:p>
            <a:pPr algn="ctr"/>
            <a:r>
              <a:rPr lang="en-US" sz="2800" dirty="0"/>
              <a:t>Proposal distribution:</a:t>
            </a:r>
          </a:p>
          <a:p>
            <a:pPr algn="ctr"/>
            <a:r>
              <a:rPr lang="en-US" sz="2800" dirty="0">
                <a:solidFill>
                  <a:srgbClr val="FF0000"/>
                </a:solidFill>
              </a:rPr>
              <a:t>Likely to produce values of </a:t>
            </a:r>
            <a:r>
              <a:rPr lang="en-US" sz="2800" i="1" dirty="0">
                <a:solidFill>
                  <a:srgbClr val="FF0000"/>
                </a:solidFill>
              </a:rPr>
              <a:t>x</a:t>
            </a:r>
            <a:r>
              <a:rPr lang="en-US" sz="2800" dirty="0">
                <a:solidFill>
                  <a:srgbClr val="FF0000"/>
                </a:solidFill>
              </a:rPr>
              <a:t> for which </a:t>
            </a:r>
            <a:r>
              <a:rPr lang="en-US" sz="2800" i="1" dirty="0">
                <a:solidFill>
                  <a:srgbClr val="FF0000"/>
                </a:solidFill>
              </a:rPr>
              <a:t>p</a:t>
            </a:r>
            <a:r>
              <a:rPr lang="en-US" sz="2800" dirty="0">
                <a:solidFill>
                  <a:srgbClr val="FF0000"/>
                </a:solidFill>
              </a:rPr>
              <a:t>(</a:t>
            </a:r>
            <a:r>
              <a:rPr lang="en-US" sz="2800" i="1" dirty="0" err="1">
                <a:solidFill>
                  <a:srgbClr val="FF0000"/>
                </a:solidFill>
              </a:rPr>
              <a:t>x</a:t>
            </a:r>
            <a:r>
              <a:rPr lang="en-US" sz="2800" dirty="0" err="1">
                <a:solidFill>
                  <a:srgbClr val="FF0000"/>
                </a:solidFill>
              </a:rPr>
              <a:t>|</a:t>
            </a:r>
            <a:r>
              <a:rPr lang="en-US" sz="2800" i="1" dirty="0" err="1">
                <a:solidFill>
                  <a:srgbClr val="FF0000"/>
                </a:solidFill>
              </a:rPr>
              <a:t>z</a:t>
            </a:r>
            <a:r>
              <a:rPr lang="en-US" sz="2800" dirty="0">
                <a:solidFill>
                  <a:srgbClr val="FF0000"/>
                </a:solidFill>
              </a:rPr>
              <a:t>) is non-zero</a:t>
            </a:r>
          </a:p>
          <a:p>
            <a:pPr algn="ctr"/>
            <a:endParaRPr lang="en-US" sz="2800" dirty="0"/>
          </a:p>
        </p:txBody>
      </p:sp>
      <p:sp>
        <p:nvSpPr>
          <p:cNvPr id="5" name="Rectangle 4"/>
          <p:cNvSpPr/>
          <p:nvPr/>
        </p:nvSpPr>
        <p:spPr>
          <a:xfrm>
            <a:off x="7730907" y="2230498"/>
            <a:ext cx="2167926" cy="2561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p:cNvSpPr/>
          <p:nvPr/>
        </p:nvSpPr>
        <p:spPr>
          <a:xfrm>
            <a:off x="8412255" y="3908553"/>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2" name="Straight Arrow Connector 11"/>
          <p:cNvCxnSpPr>
            <a:endCxn id="7" idx="0"/>
          </p:cNvCxnSpPr>
          <p:nvPr/>
        </p:nvCxnSpPr>
        <p:spPr>
          <a:xfrm>
            <a:off x="8799387" y="3187749"/>
            <a:ext cx="10633" cy="720804"/>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graphicFrame>
        <p:nvGraphicFramePr>
          <p:cNvPr id="15" name="Content Placeholder 3"/>
          <p:cNvGraphicFramePr>
            <a:graphicFrameLocks noChangeAspect="1"/>
          </p:cNvGraphicFramePr>
          <p:nvPr>
            <p:extLst/>
          </p:nvPr>
        </p:nvGraphicFramePr>
        <p:xfrm>
          <a:off x="8590193" y="4058537"/>
          <a:ext cx="495300" cy="457200"/>
        </p:xfrm>
        <a:graphic>
          <a:graphicData uri="http://schemas.openxmlformats.org/presentationml/2006/ole">
            <mc:AlternateContent xmlns:mc="http://schemas.openxmlformats.org/markup-compatibility/2006">
              <mc:Choice xmlns:v="urn:schemas-microsoft-com:vml" Requires="v">
                <p:oleObj spid="_x0000_s49406" name="Equation" r:id="rId5" imgW="165100" imgH="152400" progId="Equation.3">
                  <p:embed/>
                </p:oleObj>
              </mc:Choice>
              <mc:Fallback>
                <p:oleObj name="Equation" r:id="rId5" imgW="165100" imgH="152400" progId="Equation.3">
                  <p:embed/>
                  <p:pic>
                    <p:nvPicPr>
                      <p:cNvPr id="0" name=""/>
                      <p:cNvPicPr/>
                      <p:nvPr/>
                    </p:nvPicPr>
                    <p:blipFill>
                      <a:blip r:embed="rId6"/>
                      <a:stretch>
                        <a:fillRect/>
                      </a:stretch>
                    </p:blipFill>
                    <p:spPr>
                      <a:xfrm>
                        <a:off x="8590193" y="4058537"/>
                        <a:ext cx="495300" cy="457200"/>
                      </a:xfrm>
                      <a:prstGeom prst="rect">
                        <a:avLst/>
                      </a:prstGeom>
                    </p:spPr>
                  </p:pic>
                </p:oleObj>
              </mc:Fallback>
            </mc:AlternateContent>
          </a:graphicData>
        </a:graphic>
      </p:graphicFrame>
      <p:graphicFrame>
        <p:nvGraphicFramePr>
          <p:cNvPr id="17" name="Content Placeholder 3"/>
          <p:cNvGraphicFramePr>
            <a:graphicFrameLocks noChangeAspect="1"/>
          </p:cNvGraphicFramePr>
          <p:nvPr>
            <p:extLst/>
          </p:nvPr>
        </p:nvGraphicFramePr>
        <p:xfrm>
          <a:off x="10134134" y="3383189"/>
          <a:ext cx="381000" cy="533400"/>
        </p:xfrm>
        <a:graphic>
          <a:graphicData uri="http://schemas.openxmlformats.org/presentationml/2006/ole">
            <mc:AlternateContent xmlns:mc="http://schemas.openxmlformats.org/markup-compatibility/2006">
              <mc:Choice xmlns:v="urn:schemas-microsoft-com:vml" Requires="v">
                <p:oleObj spid="_x0000_s49407" name="Equation" r:id="rId7" imgW="127000" imgH="177800" progId="Equation.3">
                  <p:embed/>
                </p:oleObj>
              </mc:Choice>
              <mc:Fallback>
                <p:oleObj name="Equation" r:id="rId7" imgW="127000" imgH="177800" progId="Equation.3">
                  <p:embed/>
                  <p:pic>
                    <p:nvPicPr>
                      <p:cNvPr id="0" name=""/>
                      <p:cNvPicPr/>
                      <p:nvPr/>
                    </p:nvPicPr>
                    <p:blipFill>
                      <a:blip r:embed="rId8"/>
                      <a:stretch>
                        <a:fillRect/>
                      </a:stretch>
                    </p:blipFill>
                    <p:spPr>
                      <a:xfrm>
                        <a:off x="10134134" y="3383189"/>
                        <a:ext cx="381000" cy="533400"/>
                      </a:xfrm>
                      <a:prstGeom prst="rect">
                        <a:avLst/>
                      </a:prstGeom>
                    </p:spPr>
                  </p:pic>
                </p:oleObj>
              </mc:Fallback>
            </mc:AlternateContent>
          </a:graphicData>
        </a:graphic>
      </p:graphicFrame>
      <p:cxnSp>
        <p:nvCxnSpPr>
          <p:cNvPr id="18" name="Straight Arrow Connector 17"/>
          <p:cNvCxnSpPr/>
          <p:nvPr/>
        </p:nvCxnSpPr>
        <p:spPr>
          <a:xfrm flipH="1">
            <a:off x="9207784" y="3744397"/>
            <a:ext cx="906885" cy="538430"/>
          </a:xfrm>
          <a:prstGeom prst="straightConnector1">
            <a:avLst/>
          </a:prstGeom>
          <a:ln w="38100" cmpd="sng">
            <a:solidFill>
              <a:srgbClr val="000000"/>
            </a:solidFill>
            <a:tailEnd type="arrow" w="lg" len="lg"/>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31667" y="3195123"/>
            <a:ext cx="1313205" cy="656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751451" y="2578434"/>
            <a:ext cx="3499650" cy="461665"/>
          </a:xfrm>
          <a:prstGeom prst="rect">
            <a:avLst/>
          </a:prstGeom>
          <a:noFill/>
        </p:spPr>
        <p:txBody>
          <a:bodyPr wrap="square" rtlCol="0">
            <a:spAutoFit/>
          </a:bodyPr>
          <a:lstStyle/>
          <a:p>
            <a:pPr algn="ctr"/>
            <a:r>
              <a:rPr lang="en-US" sz="2400" dirty="0"/>
              <a:t>Another neural net</a:t>
            </a:r>
          </a:p>
        </p:txBody>
      </p:sp>
      <p:sp>
        <p:nvSpPr>
          <p:cNvPr id="23" name="Oval 22"/>
          <p:cNvSpPr/>
          <p:nvPr/>
        </p:nvSpPr>
        <p:spPr>
          <a:xfrm>
            <a:off x="8433789" y="2373397"/>
            <a:ext cx="795528" cy="79159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24" name="Content Placeholder 3"/>
          <p:cNvGraphicFramePr>
            <a:graphicFrameLocks noChangeAspect="1"/>
          </p:cNvGraphicFramePr>
          <p:nvPr>
            <p:extLst/>
          </p:nvPr>
        </p:nvGraphicFramePr>
        <p:xfrm>
          <a:off x="8666860" y="2543175"/>
          <a:ext cx="342900" cy="419100"/>
        </p:xfrm>
        <a:graphic>
          <a:graphicData uri="http://schemas.openxmlformats.org/presentationml/2006/ole">
            <mc:AlternateContent xmlns:mc="http://schemas.openxmlformats.org/markup-compatibility/2006">
              <mc:Choice xmlns:v="urn:schemas-microsoft-com:vml" Requires="v">
                <p:oleObj spid="_x0000_s49408" name="Equation" r:id="rId9" imgW="114300" imgH="139700" progId="Equation.3">
                  <p:embed/>
                </p:oleObj>
              </mc:Choice>
              <mc:Fallback>
                <p:oleObj name="Equation" r:id="rId9" imgW="114300" imgH="139700" progId="Equation.3">
                  <p:embed/>
                  <p:pic>
                    <p:nvPicPr>
                      <p:cNvPr id="0" name=""/>
                      <p:cNvPicPr/>
                      <p:nvPr/>
                    </p:nvPicPr>
                    <p:blipFill>
                      <a:blip r:embed="rId10"/>
                      <a:stretch>
                        <a:fillRect/>
                      </a:stretch>
                    </p:blipFill>
                    <p:spPr>
                      <a:xfrm>
                        <a:off x="8666860" y="2543175"/>
                        <a:ext cx="342900" cy="419100"/>
                      </a:xfrm>
                      <a:prstGeom prst="rect">
                        <a:avLst/>
                      </a:prstGeom>
                    </p:spPr>
                  </p:pic>
                </p:oleObj>
              </mc:Fallback>
            </mc:AlternateContent>
          </a:graphicData>
        </a:graphic>
      </p:graphicFrame>
      <p:graphicFrame>
        <p:nvGraphicFramePr>
          <p:cNvPr id="25" name="Content Placeholder 3"/>
          <p:cNvGraphicFramePr>
            <a:graphicFrameLocks noChangeAspect="1"/>
          </p:cNvGraphicFramePr>
          <p:nvPr>
            <p:extLst/>
          </p:nvPr>
        </p:nvGraphicFramePr>
        <p:xfrm>
          <a:off x="10096500" y="1658938"/>
          <a:ext cx="381000" cy="571500"/>
        </p:xfrm>
        <a:graphic>
          <a:graphicData uri="http://schemas.openxmlformats.org/presentationml/2006/ole">
            <mc:AlternateContent xmlns:mc="http://schemas.openxmlformats.org/markup-compatibility/2006">
              <mc:Choice xmlns:v="urn:schemas-microsoft-com:vml" Requires="v">
                <p:oleObj spid="_x0000_s49409" name="Equation" r:id="rId11" imgW="127000" imgH="190500" progId="Equation.3">
                  <p:embed/>
                </p:oleObj>
              </mc:Choice>
              <mc:Fallback>
                <p:oleObj name="Equation" r:id="rId11" imgW="127000" imgH="190500" progId="Equation.3">
                  <p:embed/>
                  <p:pic>
                    <p:nvPicPr>
                      <p:cNvPr id="0" name=""/>
                      <p:cNvPicPr/>
                      <p:nvPr/>
                    </p:nvPicPr>
                    <p:blipFill>
                      <a:blip r:embed="rId12"/>
                      <a:stretch>
                        <a:fillRect/>
                      </a:stretch>
                    </p:blipFill>
                    <p:spPr>
                      <a:xfrm>
                        <a:off x="10096500" y="1658938"/>
                        <a:ext cx="381000" cy="571500"/>
                      </a:xfrm>
                      <a:prstGeom prst="rect">
                        <a:avLst/>
                      </a:prstGeom>
                    </p:spPr>
                  </p:pic>
                </p:oleObj>
              </mc:Fallback>
            </mc:AlternateContent>
          </a:graphicData>
        </a:graphic>
      </p:graphicFrame>
      <p:cxnSp>
        <p:nvCxnSpPr>
          <p:cNvPr id="26" name="Straight Arrow Connector 25"/>
          <p:cNvCxnSpPr/>
          <p:nvPr/>
        </p:nvCxnSpPr>
        <p:spPr>
          <a:xfrm flipH="1">
            <a:off x="9169684" y="2039271"/>
            <a:ext cx="906885" cy="538430"/>
          </a:xfrm>
          <a:prstGeom prst="straightConnector1">
            <a:avLst/>
          </a:prstGeom>
          <a:ln w="38100" cmpd="sng">
            <a:solidFill>
              <a:schemeClr val="bg1">
                <a:lumMod val="50000"/>
              </a:schemeClr>
            </a:solidFill>
            <a:prstDash val="sysDash"/>
            <a:tailEnd type="arrow" w="lg" len="lg"/>
          </a:ln>
        </p:spPr>
        <p:style>
          <a:lnRef idx="2">
            <a:schemeClr val="accent1"/>
          </a:lnRef>
          <a:fillRef idx="0">
            <a:schemeClr val="accent1"/>
          </a:fillRef>
          <a:effectRef idx="1">
            <a:schemeClr val="accent1"/>
          </a:effectRef>
          <a:fontRef idx="minor">
            <a:schemeClr val="tx1"/>
          </a:fontRef>
        </p:style>
      </p:cxnSp>
      <p:sp>
        <p:nvSpPr>
          <p:cNvPr id="44" name="Freeform 43"/>
          <p:cNvSpPr/>
          <p:nvPr/>
        </p:nvSpPr>
        <p:spPr>
          <a:xfrm>
            <a:off x="8133083" y="2884181"/>
            <a:ext cx="322919" cy="1377519"/>
          </a:xfrm>
          <a:custGeom>
            <a:avLst/>
            <a:gdLst>
              <a:gd name="connsiteX0" fmla="*/ 387777 w 473888"/>
              <a:gd name="connsiteY0" fmla="*/ 1377519 h 1377519"/>
              <a:gd name="connsiteX1" fmla="*/ 86385 w 473888"/>
              <a:gd name="connsiteY1" fmla="*/ 1205330 h 1377519"/>
              <a:gd name="connsiteX2" fmla="*/ 273 w 473888"/>
              <a:gd name="connsiteY2" fmla="*/ 667236 h 1377519"/>
              <a:gd name="connsiteX3" fmla="*/ 64857 w 473888"/>
              <a:gd name="connsiteY3" fmla="*/ 258285 h 1377519"/>
              <a:gd name="connsiteX4" fmla="*/ 215553 w 473888"/>
              <a:gd name="connsiteY4" fmla="*/ 86095 h 1377519"/>
              <a:gd name="connsiteX5" fmla="*/ 323193 w 473888"/>
              <a:gd name="connsiteY5" fmla="*/ 43048 h 1377519"/>
              <a:gd name="connsiteX6" fmla="*/ 473888 w 473888"/>
              <a:gd name="connsiteY6" fmla="*/ 0 h 1377519"/>
              <a:gd name="connsiteX7" fmla="*/ 473888 w 473888"/>
              <a:gd name="connsiteY7" fmla="*/ 0 h 137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888" h="1377519">
                <a:moveTo>
                  <a:pt x="387777" y="1377519"/>
                </a:moveTo>
                <a:cubicBezTo>
                  <a:pt x="269373" y="1350614"/>
                  <a:pt x="150969" y="1323710"/>
                  <a:pt x="86385" y="1205330"/>
                </a:cubicBezTo>
                <a:cubicBezTo>
                  <a:pt x="21801" y="1086949"/>
                  <a:pt x="3861" y="825077"/>
                  <a:pt x="273" y="667236"/>
                </a:cubicBezTo>
                <a:cubicBezTo>
                  <a:pt x="-3315" y="509395"/>
                  <a:pt x="28977" y="355142"/>
                  <a:pt x="64857" y="258285"/>
                </a:cubicBezTo>
                <a:cubicBezTo>
                  <a:pt x="100737" y="161428"/>
                  <a:pt x="172497" y="121968"/>
                  <a:pt x="215553" y="86095"/>
                </a:cubicBezTo>
                <a:cubicBezTo>
                  <a:pt x="258609" y="50222"/>
                  <a:pt x="280137" y="57397"/>
                  <a:pt x="323193" y="43048"/>
                </a:cubicBezTo>
                <a:cubicBezTo>
                  <a:pt x="366249" y="28699"/>
                  <a:pt x="473888" y="0"/>
                  <a:pt x="473888" y="0"/>
                </a:cubicBezTo>
                <a:lnTo>
                  <a:pt x="473888" y="0"/>
                </a:lnTo>
              </a:path>
            </a:pathLst>
          </a:custGeom>
          <a:ln>
            <a:solidFill>
              <a:schemeClr val="bg1">
                <a:lumMod val="50000"/>
              </a:schemeClr>
            </a:solidFill>
            <a:prstDash val="sysDash"/>
            <a:headEnd type="none"/>
            <a:tailEnd type="arrow"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7583971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2692"/>
            <a:ext cx="10972800" cy="767276"/>
          </a:xfrm>
        </p:spPr>
        <p:txBody>
          <a:bodyPr/>
          <a:lstStyle/>
          <a:p>
            <a:r>
              <a:rPr lang="en-US" dirty="0"/>
              <a:t>VAE Architecture</a:t>
            </a:r>
          </a:p>
        </p:txBody>
      </p:sp>
      <p:sp>
        <p:nvSpPr>
          <p:cNvPr id="18" name="Rounded Rectangle 17"/>
          <p:cNvSpPr/>
          <p:nvPr/>
        </p:nvSpPr>
        <p:spPr>
          <a:xfrm>
            <a:off x="3252696" y="2724097"/>
            <a:ext cx="1550013"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Encoder</a:t>
            </a:r>
          </a:p>
        </p:txBody>
      </p:sp>
      <p:sp>
        <p:nvSpPr>
          <p:cNvPr id="19" name="Rounded Rectangle 18"/>
          <p:cNvSpPr/>
          <p:nvPr/>
        </p:nvSpPr>
        <p:spPr>
          <a:xfrm>
            <a:off x="7422961" y="4689349"/>
            <a:ext cx="1501352" cy="134063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700" dirty="0">
                <a:solidFill>
                  <a:srgbClr val="0000FF"/>
                </a:solidFill>
              </a:rPr>
              <a:t>Decoder</a:t>
            </a:r>
          </a:p>
          <a:p>
            <a:pPr algn="ctr"/>
            <a:r>
              <a:rPr lang="en-US" sz="2700" i="1" dirty="0" err="1">
                <a:solidFill>
                  <a:srgbClr val="0000FF"/>
                </a:solidFill>
              </a:rPr>
              <a:t>p</a:t>
            </a:r>
            <a:r>
              <a:rPr lang="en-US" sz="2700" i="1" baseline="-25000" dirty="0" err="1">
                <a:solidFill>
                  <a:srgbClr val="0000FF"/>
                </a:solidFill>
                <a:latin typeface="Times"/>
                <a:cs typeface="Times"/>
              </a:rPr>
              <a:t>θ</a:t>
            </a:r>
            <a:r>
              <a:rPr lang="en-US" sz="2700" dirty="0">
                <a:solidFill>
                  <a:srgbClr val="0000FF"/>
                </a:solidFill>
              </a:rPr>
              <a:t>(</a:t>
            </a:r>
            <a:r>
              <a:rPr lang="en-US" sz="2700" i="1" dirty="0" err="1">
                <a:solidFill>
                  <a:srgbClr val="0000FF"/>
                </a:solidFill>
              </a:rPr>
              <a:t>x</a:t>
            </a:r>
            <a:r>
              <a:rPr lang="en-US" sz="2700" dirty="0" err="1">
                <a:solidFill>
                  <a:srgbClr val="0000FF"/>
                </a:solidFill>
              </a:rPr>
              <a:t>|</a:t>
            </a:r>
            <a:r>
              <a:rPr lang="en-US" sz="2700" i="1" dirty="0" err="1">
                <a:solidFill>
                  <a:srgbClr val="0000FF"/>
                </a:solidFill>
              </a:rPr>
              <a:t>z</a:t>
            </a:r>
            <a:r>
              <a:rPr lang="en-US" sz="2700" dirty="0">
                <a:solidFill>
                  <a:srgbClr val="0000FF"/>
                </a:solidFill>
              </a:rPr>
              <a:t>)</a:t>
            </a:r>
          </a:p>
        </p:txBody>
      </p:sp>
      <p:pic>
        <p:nvPicPr>
          <p:cNvPr id="20" name="Picture 19"/>
          <p:cNvPicPr>
            <a:picLocks noChangeAspect="1"/>
          </p:cNvPicPr>
          <p:nvPr/>
        </p:nvPicPr>
        <p:blipFill>
          <a:blip r:embed="rId4"/>
          <a:stretch>
            <a:fillRect/>
          </a:stretch>
        </p:blipFill>
        <p:spPr>
          <a:xfrm>
            <a:off x="1567057" y="2770514"/>
            <a:ext cx="1106725" cy="1131570"/>
          </a:xfrm>
          <a:prstGeom prst="rect">
            <a:avLst/>
          </a:prstGeom>
        </p:spPr>
      </p:pic>
      <p:pic>
        <p:nvPicPr>
          <p:cNvPr id="21" name="Picture 20"/>
          <p:cNvPicPr>
            <a:picLocks noChangeAspect="1"/>
          </p:cNvPicPr>
          <p:nvPr/>
        </p:nvPicPr>
        <p:blipFill>
          <a:blip r:embed="rId5"/>
          <a:stretch>
            <a:fillRect/>
          </a:stretch>
        </p:blipFill>
        <p:spPr>
          <a:xfrm>
            <a:off x="9506937" y="4813253"/>
            <a:ext cx="1074490" cy="1143000"/>
          </a:xfrm>
          <a:prstGeom prst="rect">
            <a:avLst/>
          </a:prstGeom>
        </p:spPr>
      </p:pic>
      <p:cxnSp>
        <p:nvCxnSpPr>
          <p:cNvPr id="22" name="Straight Arrow Connector 21"/>
          <p:cNvCxnSpPr/>
          <p:nvPr/>
        </p:nvCxnSpPr>
        <p:spPr>
          <a:xfrm>
            <a:off x="2673782" y="3363352"/>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9001815"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500040" y="4801562"/>
            <a:ext cx="400704" cy="113157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a:t>z</a:t>
            </a:r>
          </a:p>
        </p:txBody>
      </p:sp>
      <p:cxnSp>
        <p:nvCxnSpPr>
          <p:cNvPr id="25" name="Straight Arrow Connector 24"/>
          <p:cNvCxnSpPr/>
          <p:nvPr/>
        </p:nvCxnSpPr>
        <p:spPr>
          <a:xfrm flipV="1">
            <a:off x="4858210" y="2836446"/>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94759" y="5367347"/>
            <a:ext cx="528203" cy="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412288" y="1963163"/>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sp>
        <p:nvSpPr>
          <p:cNvPr id="30" name="Rectangle 29"/>
          <p:cNvSpPr/>
          <p:nvPr/>
        </p:nvSpPr>
        <p:spPr>
          <a:xfrm>
            <a:off x="5407424" y="3729844"/>
            <a:ext cx="400704" cy="113157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600" i="1" dirty="0"/>
          </a:p>
        </p:txBody>
      </p:sp>
      <p:cxnSp>
        <p:nvCxnSpPr>
          <p:cNvPr id="31" name="Straight Arrow Connector 30"/>
          <p:cNvCxnSpPr/>
          <p:nvPr/>
        </p:nvCxnSpPr>
        <p:spPr>
          <a:xfrm>
            <a:off x="4859914" y="3574470"/>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851185" y="3544701"/>
            <a:ext cx="528203" cy="413431"/>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853968" y="2836446"/>
            <a:ext cx="504971" cy="349139"/>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8" name="Content Placeholder 3"/>
          <p:cNvGraphicFramePr>
            <a:graphicFrameLocks noChangeAspect="1"/>
          </p:cNvGraphicFramePr>
          <p:nvPr>
            <p:extLst/>
          </p:nvPr>
        </p:nvGraphicFramePr>
        <p:xfrm>
          <a:off x="4970464" y="1439245"/>
          <a:ext cx="1316037" cy="468492"/>
        </p:xfrm>
        <a:graphic>
          <a:graphicData uri="http://schemas.openxmlformats.org/presentationml/2006/ole">
            <mc:AlternateContent xmlns:mc="http://schemas.openxmlformats.org/markup-compatibility/2006">
              <mc:Choice xmlns:v="urn:schemas-microsoft-com:vml" Requires="v">
                <p:oleObj spid="_x0000_s50329" name="Equation" r:id="rId6" imgW="533400" imgH="190500" progId="Equation.3">
                  <p:embed/>
                </p:oleObj>
              </mc:Choice>
              <mc:Fallback>
                <p:oleObj name="Equation" r:id="rId6" imgW="533400" imgH="190500" progId="Equation.3">
                  <p:embed/>
                  <p:pic>
                    <p:nvPicPr>
                      <p:cNvPr id="0" name=""/>
                      <p:cNvPicPr/>
                      <p:nvPr/>
                    </p:nvPicPr>
                    <p:blipFill>
                      <a:blip r:embed="rId7"/>
                      <a:stretch>
                        <a:fillRect/>
                      </a:stretch>
                    </p:blipFill>
                    <p:spPr>
                      <a:xfrm>
                        <a:off x="4970464" y="1439245"/>
                        <a:ext cx="1316037" cy="468492"/>
                      </a:xfrm>
                      <a:prstGeom prst="rect">
                        <a:avLst/>
                      </a:prstGeom>
                    </p:spPr>
                  </p:pic>
                </p:oleObj>
              </mc:Fallback>
            </mc:AlternateContent>
          </a:graphicData>
        </a:graphic>
      </p:graphicFrame>
      <p:graphicFrame>
        <p:nvGraphicFramePr>
          <p:cNvPr id="29" name="Content Placeholder 3"/>
          <p:cNvGraphicFramePr>
            <a:graphicFrameLocks noChangeAspect="1"/>
          </p:cNvGraphicFramePr>
          <p:nvPr>
            <p:extLst/>
          </p:nvPr>
        </p:nvGraphicFramePr>
        <p:xfrm>
          <a:off x="5121276" y="5053240"/>
          <a:ext cx="942975" cy="424614"/>
        </p:xfrm>
        <a:graphic>
          <a:graphicData uri="http://schemas.openxmlformats.org/presentationml/2006/ole">
            <mc:AlternateContent xmlns:mc="http://schemas.openxmlformats.org/markup-compatibility/2006">
              <mc:Choice xmlns:v="urn:schemas-microsoft-com:vml" Requires="v">
                <p:oleObj spid="_x0000_s50330" name="Equation" r:id="rId8" imgW="393700" imgH="177800" progId="Equation.3">
                  <p:embed/>
                </p:oleObj>
              </mc:Choice>
              <mc:Fallback>
                <p:oleObj name="Equation" r:id="rId8" imgW="393700" imgH="177800" progId="Equation.3">
                  <p:embed/>
                  <p:pic>
                    <p:nvPicPr>
                      <p:cNvPr id="0" name=""/>
                      <p:cNvPicPr/>
                      <p:nvPr/>
                    </p:nvPicPr>
                    <p:blipFill>
                      <a:blip r:embed="rId9"/>
                      <a:stretch>
                        <a:fillRect/>
                      </a:stretch>
                    </p:blipFill>
                    <p:spPr>
                      <a:xfrm>
                        <a:off x="5121276" y="5053240"/>
                        <a:ext cx="942975" cy="424614"/>
                      </a:xfrm>
                      <a:prstGeom prst="rect">
                        <a:avLst/>
                      </a:prstGeom>
                    </p:spPr>
                  </p:pic>
                </p:oleObj>
              </mc:Fallback>
            </mc:AlternateContent>
          </a:graphicData>
        </a:graphic>
      </p:graphicFrame>
      <p:graphicFrame>
        <p:nvGraphicFramePr>
          <p:cNvPr id="32" name="Content Placeholder 3"/>
          <p:cNvGraphicFramePr>
            <a:graphicFrameLocks noChangeAspect="1"/>
          </p:cNvGraphicFramePr>
          <p:nvPr>
            <p:extLst/>
          </p:nvPr>
        </p:nvGraphicFramePr>
        <p:xfrm>
          <a:off x="6500041" y="2658445"/>
          <a:ext cx="1316037" cy="1393825"/>
        </p:xfrm>
        <a:graphic>
          <a:graphicData uri="http://schemas.openxmlformats.org/presentationml/2006/ole">
            <mc:AlternateContent xmlns:mc="http://schemas.openxmlformats.org/markup-compatibility/2006">
              <mc:Choice xmlns:v="urn:schemas-microsoft-com:vml" Requires="v">
                <p:oleObj spid="_x0000_s50331" name="Equation" r:id="rId10" imgW="622300" imgH="660400" progId="Equation.3">
                  <p:embed/>
                </p:oleObj>
              </mc:Choice>
              <mc:Fallback>
                <p:oleObj name="Equation" r:id="rId10" imgW="622300" imgH="660400" progId="Equation.3">
                  <p:embed/>
                  <p:pic>
                    <p:nvPicPr>
                      <p:cNvPr id="0" name=""/>
                      <p:cNvPicPr/>
                      <p:nvPr/>
                    </p:nvPicPr>
                    <p:blipFill>
                      <a:blip r:embed="rId11"/>
                      <a:stretch>
                        <a:fillRect/>
                      </a:stretch>
                    </p:blipFill>
                    <p:spPr>
                      <a:xfrm>
                        <a:off x="6500041" y="2658445"/>
                        <a:ext cx="1316037" cy="1393825"/>
                      </a:xfrm>
                      <a:prstGeom prst="rect">
                        <a:avLst/>
                      </a:prstGeom>
                    </p:spPr>
                  </p:pic>
                </p:oleObj>
              </mc:Fallback>
            </mc:AlternateContent>
          </a:graphicData>
        </a:graphic>
      </p:graphicFrame>
      <p:sp>
        <p:nvSpPr>
          <p:cNvPr id="3" name="Rectangle 2"/>
          <p:cNvSpPr/>
          <p:nvPr/>
        </p:nvSpPr>
        <p:spPr>
          <a:xfrm>
            <a:off x="6371541" y="2658445"/>
            <a:ext cx="1444537" cy="1406290"/>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8" name="Straight Arrow Connector 37"/>
          <p:cNvCxnSpPr/>
          <p:nvPr/>
        </p:nvCxnSpPr>
        <p:spPr>
          <a:xfrm>
            <a:off x="6705298" y="4091216"/>
            <a:ext cx="0" cy="701132"/>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66252" y="1985721"/>
            <a:ext cx="3499650" cy="523220"/>
          </a:xfrm>
          <a:prstGeom prst="rect">
            <a:avLst/>
          </a:prstGeom>
          <a:noFill/>
        </p:spPr>
        <p:txBody>
          <a:bodyPr wrap="square" rtlCol="0">
            <a:spAutoFit/>
          </a:bodyPr>
          <a:lstStyle/>
          <a:p>
            <a:r>
              <a:rPr lang="en-US" sz="2800" i="1" dirty="0" err="1">
                <a:solidFill>
                  <a:srgbClr val="0000FF"/>
                </a:solidFill>
              </a:rPr>
              <a:t>q</a:t>
            </a:r>
            <a:r>
              <a:rPr lang="en-US" sz="2800" i="1" baseline="-25000" dirty="0" err="1">
                <a:solidFill>
                  <a:srgbClr val="0000FF"/>
                </a:solidFill>
              </a:rPr>
              <a:t>ϕ</a:t>
            </a:r>
            <a:r>
              <a:rPr lang="en-US" sz="2800" dirty="0">
                <a:solidFill>
                  <a:srgbClr val="0000FF"/>
                </a:solidFill>
              </a:rPr>
              <a:t>(</a:t>
            </a:r>
            <a:r>
              <a:rPr lang="en-US" sz="2800" i="1" dirty="0" err="1">
                <a:solidFill>
                  <a:srgbClr val="0000FF"/>
                </a:solidFill>
              </a:rPr>
              <a:t>z</a:t>
            </a:r>
            <a:r>
              <a:rPr lang="en-US" sz="2800" dirty="0" err="1">
                <a:solidFill>
                  <a:srgbClr val="0000FF"/>
                </a:solidFill>
              </a:rPr>
              <a:t>|</a:t>
            </a:r>
            <a:r>
              <a:rPr lang="en-US" sz="2800" i="1" dirty="0" err="1">
                <a:solidFill>
                  <a:srgbClr val="0000FF"/>
                </a:solidFill>
              </a:rPr>
              <a:t>x</a:t>
            </a:r>
            <a:r>
              <a:rPr lang="en-US" sz="2800" dirty="0">
                <a:solidFill>
                  <a:srgbClr val="0000FF"/>
                </a:solidFill>
              </a:rPr>
              <a:t>)</a:t>
            </a:r>
          </a:p>
        </p:txBody>
      </p:sp>
    </p:spTree>
    <p:extLst>
      <p:ext uri="{BB962C8B-B14F-4D97-AF65-F5344CB8AC3E}">
        <p14:creationId xmlns:p14="http://schemas.microsoft.com/office/powerpoint/2010/main" val="18588538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0005"/>
            <a:ext cx="10972800" cy="767276"/>
          </a:xfrm>
        </p:spPr>
        <p:txBody>
          <a:bodyPr/>
          <a:lstStyle/>
          <a:p>
            <a:r>
              <a:rPr lang="en-US" dirty="0"/>
              <a:t>VAE Loss</a:t>
            </a:r>
          </a:p>
        </p:txBody>
      </p:sp>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1253"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001816" y="2130851"/>
            <a:ext cx="4499343" cy="299179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4066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2277"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t>VAE Loss</a:t>
            </a:r>
            <a:endParaRPr lang="en-US" dirty="0"/>
          </a:p>
        </p:txBody>
      </p:sp>
    </p:spTree>
    <p:extLst>
      <p:ext uri="{BB962C8B-B14F-4D97-AF65-F5344CB8AC3E}">
        <p14:creationId xmlns:p14="http://schemas.microsoft.com/office/powerpoint/2010/main" val="6175530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noChangeAspect="1"/>
          </p:cNvGraphicFramePr>
          <p:nvPr>
            <p:extLst/>
          </p:nvPr>
        </p:nvGraphicFramePr>
        <p:xfrm>
          <a:off x="2254251" y="3171826"/>
          <a:ext cx="7566025" cy="873125"/>
        </p:xfrm>
        <a:graphic>
          <a:graphicData uri="http://schemas.openxmlformats.org/presentationml/2006/ole">
            <mc:AlternateContent xmlns:mc="http://schemas.openxmlformats.org/markup-compatibility/2006">
              <mc:Choice xmlns:v="urn:schemas-microsoft-com:vml" Requires="v">
                <p:oleObj spid="_x0000_s53351" name="Equation" r:id="rId3" imgW="2743200" imgH="317500" progId="Equation.3">
                  <p:embed/>
                </p:oleObj>
              </mc:Choice>
              <mc:Fallback>
                <p:oleObj name="Equation" r:id="rId3" imgW="2743200" imgH="317500" progId="Equation.3">
                  <p:embed/>
                  <p:pic>
                    <p:nvPicPr>
                      <p:cNvPr id="0" name=""/>
                      <p:cNvPicPr/>
                      <p:nvPr/>
                    </p:nvPicPr>
                    <p:blipFill>
                      <a:blip r:embed="rId4"/>
                      <a:stretch>
                        <a:fillRect/>
                      </a:stretch>
                    </p:blipFill>
                    <p:spPr>
                      <a:xfrm>
                        <a:off x="2254251" y="3171826"/>
                        <a:ext cx="7566025" cy="873125"/>
                      </a:xfrm>
                      <a:prstGeom prst="rect">
                        <a:avLst/>
                      </a:prstGeom>
                    </p:spPr>
                  </p:pic>
                </p:oleObj>
              </mc:Fallback>
            </mc:AlternateContent>
          </a:graphicData>
        </a:graphic>
      </p:graphicFrame>
      <p:sp>
        <p:nvSpPr>
          <p:cNvPr id="4" name="TextBox 3"/>
          <p:cNvSpPr txBox="1"/>
          <p:nvPr/>
        </p:nvSpPr>
        <p:spPr>
          <a:xfrm>
            <a:off x="2737935" y="2779991"/>
            <a:ext cx="3177769" cy="461665"/>
          </a:xfrm>
          <a:prstGeom prst="rect">
            <a:avLst/>
          </a:prstGeom>
          <a:noFill/>
        </p:spPr>
        <p:txBody>
          <a:bodyPr wrap="square" rtlCol="0">
            <a:spAutoFit/>
          </a:bodyPr>
          <a:lstStyle/>
          <a:p>
            <a:pPr algn="ctr"/>
            <a:r>
              <a:rPr lang="en-US" sz="2400" dirty="0"/>
              <a:t>Reconstruction Loss</a:t>
            </a:r>
          </a:p>
        </p:txBody>
      </p:sp>
      <p:sp>
        <p:nvSpPr>
          <p:cNvPr id="5" name="TextBox 4"/>
          <p:cNvSpPr txBox="1"/>
          <p:nvPr/>
        </p:nvSpPr>
        <p:spPr>
          <a:xfrm>
            <a:off x="6066400" y="2340829"/>
            <a:ext cx="3875032" cy="830997"/>
          </a:xfrm>
          <a:prstGeom prst="rect">
            <a:avLst/>
          </a:prstGeom>
          <a:noFill/>
        </p:spPr>
        <p:txBody>
          <a:bodyPr wrap="square" rtlCol="0">
            <a:spAutoFit/>
          </a:bodyPr>
          <a:lstStyle/>
          <a:p>
            <a:pPr algn="ctr"/>
            <a:r>
              <a:rPr lang="en-US" sz="2400" dirty="0"/>
              <a:t>Proposal distribution should resemble a Gaussian</a:t>
            </a:r>
          </a:p>
        </p:txBody>
      </p:sp>
      <p:sp>
        <p:nvSpPr>
          <p:cNvPr id="6" name="Rectangle 5"/>
          <p:cNvSpPr/>
          <p:nvPr/>
        </p:nvSpPr>
        <p:spPr>
          <a:xfrm>
            <a:off x="7315021" y="3249492"/>
            <a:ext cx="1227093" cy="65689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030957" y="3556415"/>
            <a:ext cx="796534" cy="46701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Content Placeholder 3"/>
          <p:cNvGraphicFramePr>
            <a:graphicFrameLocks noChangeAspect="1"/>
          </p:cNvGraphicFramePr>
          <p:nvPr>
            <p:extLst/>
          </p:nvPr>
        </p:nvGraphicFramePr>
        <p:xfrm>
          <a:off x="5057776" y="4328743"/>
          <a:ext cx="2200275" cy="593725"/>
        </p:xfrm>
        <a:graphic>
          <a:graphicData uri="http://schemas.openxmlformats.org/presentationml/2006/ole">
            <mc:AlternateContent xmlns:mc="http://schemas.openxmlformats.org/markup-compatibility/2006">
              <mc:Choice xmlns:v="urn:schemas-microsoft-com:vml" Requires="v">
                <p:oleObj spid="_x0000_s53352" name="Equation" r:id="rId5" imgW="800100" imgH="215900" progId="Equation.3">
                  <p:embed/>
                </p:oleObj>
              </mc:Choice>
              <mc:Fallback>
                <p:oleObj name="Equation" r:id="rId5" imgW="800100" imgH="215900" progId="Equation.3">
                  <p:embed/>
                  <p:pic>
                    <p:nvPicPr>
                      <p:cNvPr id="0" name=""/>
                      <p:cNvPicPr/>
                      <p:nvPr/>
                    </p:nvPicPr>
                    <p:blipFill>
                      <a:blip r:embed="rId6"/>
                      <a:stretch>
                        <a:fillRect/>
                      </a:stretch>
                    </p:blipFill>
                    <p:spPr>
                      <a:xfrm>
                        <a:off x="5057776" y="4328743"/>
                        <a:ext cx="2200275" cy="593725"/>
                      </a:xfrm>
                      <a:prstGeom prst="rect">
                        <a:avLst/>
                      </a:prstGeom>
                    </p:spPr>
                  </p:pic>
                </p:oleObj>
              </mc:Fallback>
            </mc:AlternateContent>
          </a:graphicData>
        </a:graphic>
      </p:graphicFrame>
      <p:sp>
        <p:nvSpPr>
          <p:cNvPr id="9" name="TextBox 8"/>
          <p:cNvSpPr txBox="1"/>
          <p:nvPr/>
        </p:nvSpPr>
        <p:spPr>
          <a:xfrm>
            <a:off x="4281284" y="5022561"/>
            <a:ext cx="3875032" cy="954107"/>
          </a:xfrm>
          <a:prstGeom prst="rect">
            <a:avLst/>
          </a:prstGeom>
          <a:noFill/>
        </p:spPr>
        <p:txBody>
          <a:bodyPr wrap="square" rtlCol="0">
            <a:spAutoFit/>
          </a:bodyPr>
          <a:lstStyle/>
          <a:p>
            <a:pPr algn="ctr"/>
            <a:r>
              <a:rPr lang="en-US" sz="2800" dirty="0">
                <a:solidFill>
                  <a:srgbClr val="FF0000"/>
                </a:solidFill>
              </a:rPr>
              <a:t>Variational upper bound on loss we care about!</a:t>
            </a:r>
          </a:p>
        </p:txBody>
      </p:sp>
      <p:sp>
        <p:nvSpPr>
          <p:cNvPr id="10" name="Title 1"/>
          <p:cNvSpPr txBox="1">
            <a:spLocks/>
          </p:cNvSpPr>
          <p:nvPr/>
        </p:nvSpPr>
        <p:spPr>
          <a:xfrm>
            <a:off x="609600" y="390005"/>
            <a:ext cx="10972800" cy="767276"/>
          </a:xfrm>
          <a:prstGeom prst="rect">
            <a:avLst/>
          </a:prstGeom>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t>VAE Loss</a:t>
            </a:r>
            <a:endParaRPr lang="en-US" dirty="0"/>
          </a:p>
        </p:txBody>
      </p:sp>
    </p:spTree>
    <p:extLst>
      <p:ext uri="{BB962C8B-B14F-4D97-AF65-F5344CB8AC3E}">
        <p14:creationId xmlns:p14="http://schemas.microsoft.com/office/powerpoint/2010/main" val="4254437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sp>
        <p:nvSpPr>
          <p:cNvPr id="3" name="Content Placeholder 2"/>
          <p:cNvSpPr>
            <a:spLocks noGrp="1"/>
          </p:cNvSpPr>
          <p:nvPr>
            <p:ph idx="1"/>
          </p:nvPr>
        </p:nvSpPr>
        <p:spPr/>
        <p:txBody>
          <a:bodyPr/>
          <a:lstStyle/>
          <a:p>
            <a:r>
              <a:rPr lang="en-US" dirty="0"/>
              <a:t>Apply stochastic gradient descent</a:t>
            </a:r>
          </a:p>
          <a:p>
            <a:r>
              <a:rPr lang="en-US" dirty="0"/>
              <a:t>Sampling step not differentiable</a:t>
            </a:r>
          </a:p>
          <a:p>
            <a:r>
              <a:rPr lang="en-US" dirty="0"/>
              <a:t>Use a re-parameterization trick</a:t>
            </a:r>
          </a:p>
          <a:p>
            <a:pPr lvl="1"/>
            <a:r>
              <a:rPr lang="en-US" dirty="0"/>
              <a:t>Move sampling to input layer, so that the sampling step is independent of the model</a:t>
            </a:r>
          </a:p>
        </p:txBody>
      </p:sp>
    </p:spTree>
    <p:extLst>
      <p:ext uri="{BB962C8B-B14F-4D97-AF65-F5344CB8AC3E}">
        <p14:creationId xmlns:p14="http://schemas.microsoft.com/office/powerpoint/2010/main" val="14594571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150" y="983807"/>
            <a:ext cx="4944623" cy="21113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50" y="3571102"/>
            <a:ext cx="5233700" cy="1744567"/>
          </a:xfrm>
          <a:prstGeom prst="rect">
            <a:avLst/>
          </a:prstGeom>
        </p:spPr>
      </p:pic>
    </p:spTree>
    <p:extLst>
      <p:ext uri="{BB962C8B-B14F-4D97-AF65-F5344CB8AC3E}">
        <p14:creationId xmlns:p14="http://schemas.microsoft.com/office/powerpoint/2010/main" val="5379695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5" y="983807"/>
            <a:ext cx="5876668" cy="25093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7" y="4103335"/>
            <a:ext cx="5893724" cy="2516645"/>
          </a:xfrm>
          <a:prstGeom prst="rect">
            <a:avLst/>
          </a:prstGeom>
        </p:spPr>
      </p:pic>
      <p:sp>
        <p:nvSpPr>
          <p:cNvPr id="8" name="TextBox 7"/>
          <p:cNvSpPr txBox="1"/>
          <p:nvPr/>
        </p:nvSpPr>
        <p:spPr>
          <a:xfrm>
            <a:off x="9897762" y="2053822"/>
            <a:ext cx="1110689" cy="369332"/>
          </a:xfrm>
          <a:prstGeom prst="rect">
            <a:avLst/>
          </a:prstGeom>
          <a:noFill/>
        </p:spPr>
        <p:txBody>
          <a:bodyPr wrap="none" rtlCol="0">
            <a:spAutoFit/>
          </a:bodyPr>
          <a:lstStyle/>
          <a:p>
            <a:r>
              <a:rPr lang="en-US"/>
              <a:t>10% error</a:t>
            </a:r>
          </a:p>
        </p:txBody>
      </p:sp>
      <p:sp>
        <p:nvSpPr>
          <p:cNvPr id="9" name="TextBox 8"/>
          <p:cNvSpPr txBox="1"/>
          <p:nvPr/>
        </p:nvSpPr>
        <p:spPr>
          <a:xfrm>
            <a:off x="9897761" y="5176991"/>
            <a:ext cx="1110689" cy="369332"/>
          </a:xfrm>
          <a:prstGeom prst="rect">
            <a:avLst/>
          </a:prstGeom>
          <a:noFill/>
        </p:spPr>
        <p:txBody>
          <a:bodyPr wrap="none" rtlCol="0">
            <a:spAutoFit/>
          </a:bodyPr>
          <a:lstStyle/>
          <a:p>
            <a:r>
              <a:rPr lang="en-US" dirty="0"/>
              <a:t>30% error</a:t>
            </a:r>
          </a:p>
        </p:txBody>
      </p:sp>
    </p:spTree>
    <p:extLst>
      <p:ext uri="{BB962C8B-B14F-4D97-AF65-F5344CB8AC3E}">
        <p14:creationId xmlns:p14="http://schemas.microsoft.com/office/powerpoint/2010/main" val="748241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Review (</a:t>
            </a:r>
            <a:r>
              <a:rPr lang="en-US" dirty="0" err="1"/>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2707" y="1394289"/>
                <a:ext cx="10327008" cy="2111143"/>
              </a:xfrm>
            </p:spPr>
            <p:txBody>
              <a:bodyPr/>
              <a:lstStyle/>
              <a:p>
                <a:r>
                  <a:rPr lang="en-US" dirty="0"/>
                  <a:t>We can choose the input to be a set of pricings at previous time steps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𝑡</m:t>
                        </m:r>
                      </m:sub>
                    </m:sSub>
                    <m:r>
                      <a:rPr lang="en-US" b="0" i="1" smtClean="0">
                        <a:latin typeface="Cambria Math" charset="0"/>
                      </a:rPr>
                      <m:t>}</m:t>
                    </m:r>
                  </m:oMath>
                </a14:m>
                <a:r>
                  <a:rPr lang="en-US" dirty="0"/>
                  <a:t> and the output to be the future pricing forecast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𝑡</m:t>
                        </m:r>
                        <m:r>
                          <a:rPr lang="en-US" b="0" i="1" smtClean="0">
                            <a:latin typeface="Cambria Math" charset="0"/>
                          </a:rPr>
                          <m:t>+1 </m:t>
                        </m:r>
                      </m:sub>
                    </m:sSub>
                    <m:r>
                      <a:rPr lang="en-US" b="0" i="1" smtClean="0">
                        <a:latin typeface="Cambria Math" charset="0"/>
                      </a:rPr>
                      <m:t>.</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2707" y="1394289"/>
                <a:ext cx="10327008" cy="2111143"/>
              </a:xfrm>
              <a:blipFill>
                <a:blip r:embed="rId2"/>
                <a:stretch>
                  <a:fillRect l="-1181" t="-2890" r="-14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9</a:t>
            </a:fld>
            <a:endParaRPr lang="en-US" dirty="0"/>
          </a:p>
        </p:txBody>
      </p:sp>
      <p:pic>
        <p:nvPicPr>
          <p:cNvPr id="36866" name="Picture 2" descr="https://cdn-images-1.medium.com/max/1600/1*mzWix3jo4sqEj17LPD8Ky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119" y="2617063"/>
            <a:ext cx="3893772" cy="25977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08960" y="3182918"/>
            <a:ext cx="1579088" cy="158998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Neural Network</a:t>
            </a:r>
          </a:p>
        </p:txBody>
      </p:sp>
      <p:sp>
        <p:nvSpPr>
          <p:cNvPr id="8" name="Right Arrow 7"/>
          <p:cNvSpPr/>
          <p:nvPr/>
        </p:nvSpPr>
        <p:spPr>
          <a:xfrm>
            <a:off x="5634787" y="3849174"/>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8682599" y="3771313"/>
            <a:ext cx="679622" cy="257476"/>
          </a:xfrm>
          <a:prstGeom prst="rightArrow">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p:cNvSpPr/>
              <p:nvPr/>
            </p:nvSpPr>
            <p:spPr>
              <a:xfrm>
                <a:off x="9641280" y="3664508"/>
                <a:ext cx="9335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i="1">
                              <a:latin typeface="Cambria Math" charset="0"/>
                            </a:rPr>
                            <m:t>𝑝</m:t>
                          </m:r>
                        </m:e>
                        <m:sub>
                          <m:r>
                            <a:rPr lang="en-US" i="1">
                              <a:latin typeface="Cambria Math" charset="0"/>
                            </a:rPr>
                            <m:t>𝑡</m:t>
                          </m:r>
                          <m:r>
                            <a:rPr lang="en-US" i="1">
                              <a:latin typeface="Cambria Math" charset="0"/>
                            </a:rPr>
                            <m:t>+1 </m:t>
                          </m:r>
                        </m:sub>
                      </m:sSub>
                      <m:r>
                        <a:rPr lang="en-US" b="0" i="1" smtClean="0">
                          <a:latin typeface="Cambria Math" panose="02040503050406030204" pitchFamily="18" charset="0"/>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9641280" y="3664508"/>
                <a:ext cx="933589" cy="369332"/>
              </a:xfrm>
              <a:prstGeom prst="rect">
                <a:avLst/>
              </a:prstGeom>
              <a:blipFill>
                <a:blip r:embed="rId4"/>
                <a:stretch>
                  <a:fillRect b="-14754"/>
                </a:stretch>
              </a:blipFill>
            </p:spPr>
            <p:txBody>
              <a:bodyPr/>
              <a:lstStyle/>
              <a:p>
                <a:r>
                  <a:rPr lang="en-US">
                    <a:noFill/>
                  </a:rPr>
                  <a:t> </a:t>
                </a:r>
              </a:p>
            </p:txBody>
          </p:sp>
        </mc:Fallback>
      </mc:AlternateContent>
    </p:spTree>
    <p:extLst>
      <p:ext uri="{BB962C8B-B14F-4D97-AF65-F5344CB8AC3E}">
        <p14:creationId xmlns:p14="http://schemas.microsoft.com/office/powerpoint/2010/main" val="11045401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VAE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295400"/>
            <a:ext cx="10878312" cy="4264152"/>
          </a:xfrm>
          <a:prstGeom prst="rect">
            <a:avLst/>
          </a:prstGeom>
        </p:spPr>
      </p:pic>
    </p:spTree>
    <p:extLst>
      <p:ext uri="{BB962C8B-B14F-4D97-AF65-F5344CB8AC3E}">
        <p14:creationId xmlns:p14="http://schemas.microsoft.com/office/powerpoint/2010/main" val="23090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VAE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633" y="1173892"/>
            <a:ext cx="4906380" cy="4806778"/>
          </a:xfrm>
          <a:prstGeom prst="rect">
            <a:avLst/>
          </a:prstGeom>
        </p:spPr>
      </p:pic>
    </p:spTree>
    <p:extLst>
      <p:ext uri="{BB962C8B-B14F-4D97-AF65-F5344CB8AC3E}">
        <p14:creationId xmlns:p14="http://schemas.microsoft.com/office/powerpoint/2010/main" val="15352795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space VAE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751" y="1396312"/>
            <a:ext cx="4460789" cy="4460789"/>
          </a:xfrm>
          <a:prstGeom prst="rect">
            <a:avLst/>
          </a:prstGeom>
        </p:spPr>
      </p:pic>
    </p:spTree>
    <p:extLst>
      <p:ext uri="{BB962C8B-B14F-4D97-AF65-F5344CB8AC3E}">
        <p14:creationId xmlns:p14="http://schemas.microsoft.com/office/powerpoint/2010/main" val="14276470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VAE</a:t>
            </a:r>
          </a:p>
        </p:txBody>
      </p:sp>
      <p:sp>
        <p:nvSpPr>
          <p:cNvPr id="3" name="Content Placeholder 2"/>
          <p:cNvSpPr>
            <a:spLocks noGrp="1"/>
          </p:cNvSpPr>
          <p:nvPr>
            <p:ph idx="1"/>
          </p:nvPr>
        </p:nvSpPr>
        <p:spPr/>
        <p:txBody>
          <a:bodyPr/>
          <a:lstStyle/>
          <a:p>
            <a:r>
              <a:rPr lang="en-US" dirty="0"/>
              <a:t>Apply stochastic gradient descent</a:t>
            </a:r>
          </a:p>
          <a:p>
            <a:r>
              <a:rPr lang="en-US" dirty="0"/>
              <a:t>Sampling step not differentiable</a:t>
            </a:r>
          </a:p>
          <a:p>
            <a:r>
              <a:rPr lang="en-US" dirty="0"/>
              <a:t>Use a re-parameterization trick</a:t>
            </a:r>
          </a:p>
          <a:p>
            <a:pPr lvl="1"/>
            <a:r>
              <a:rPr lang="en-US" dirty="0"/>
              <a:t>Move sampling to input layer, so that the sampling step is independent of the model</a:t>
            </a:r>
          </a:p>
        </p:txBody>
      </p:sp>
    </p:spTree>
    <p:extLst>
      <p:ext uri="{BB962C8B-B14F-4D97-AF65-F5344CB8AC3E}">
        <p14:creationId xmlns:p14="http://schemas.microsoft.com/office/powerpoint/2010/main" val="44822456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A3B06E0C-6A77-B141-B4B9-F37ABC239A89}" vid="{49699E4D-E704-C44D-84C9-5564F56514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UBA</Template>
  <TotalTime>18150</TotalTime>
  <Words>2152</Words>
  <Application>Microsoft Office PowerPoint</Application>
  <PresentationFormat>Widescreen</PresentationFormat>
  <Paragraphs>439</Paragraphs>
  <Slides>93</Slides>
  <Notes>5</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93</vt:i4>
      </vt:variant>
    </vt:vector>
  </HeadingPairs>
  <TitlesOfParts>
    <vt:vector size="101" baseType="lpstr">
      <vt:lpstr>Arial</vt:lpstr>
      <vt:lpstr>Calibri</vt:lpstr>
      <vt:lpstr>Cambria Math</vt:lpstr>
      <vt:lpstr>Karla</vt:lpstr>
      <vt:lpstr>Times</vt:lpstr>
      <vt:lpstr>GEC_template</vt:lpstr>
      <vt:lpstr>Worksheet</vt:lpstr>
      <vt:lpstr>Equation</vt:lpstr>
      <vt:lpstr>Introduction to Deep Neural Networks for Image Recognition </vt:lpstr>
      <vt:lpstr>Introduction to Autoencoders and Variational Autoencoders</vt:lpstr>
      <vt:lpstr>Outline </vt:lpstr>
      <vt:lpstr>Neural Networks</vt:lpstr>
      <vt:lpstr>Quick Review. Neural Networks as function approximation.</vt:lpstr>
      <vt:lpstr>Quick Review (cont)</vt:lpstr>
      <vt:lpstr>Quick Review (cont)</vt:lpstr>
      <vt:lpstr>Quick Review (cont)</vt:lpstr>
      <vt:lpstr>Quick Review (cont)</vt:lpstr>
      <vt:lpstr>Quick Review (cont)</vt:lpstr>
      <vt:lpstr>PowerPoint Presentation</vt:lpstr>
      <vt:lpstr>Quick Review (Network Architectures)</vt:lpstr>
      <vt:lpstr>Quick Review (Network Architectures)</vt:lpstr>
      <vt:lpstr>Quick Review (Network Architectures)</vt:lpstr>
      <vt:lpstr>Quick Review (Network Architectures)</vt:lpstr>
      <vt:lpstr>Quick Review (Network Architectures)</vt:lpstr>
      <vt:lpstr>PowerPoint Presentation</vt:lpstr>
      <vt:lpstr>Representation learning</vt:lpstr>
      <vt:lpstr>Representation learning</vt:lpstr>
      <vt:lpstr>Representation learning</vt:lpstr>
      <vt:lpstr>Representation learning: How</vt:lpstr>
      <vt:lpstr>Representation learning: How</vt:lpstr>
      <vt:lpstr>Representation learning: How</vt:lpstr>
      <vt:lpstr>Supervised vs Unsupervised</vt:lpstr>
      <vt:lpstr>What are autoencoders?</vt:lpstr>
      <vt:lpstr>History </vt:lpstr>
      <vt:lpstr>Supervised vs Unsupervised</vt:lpstr>
      <vt:lpstr>Autoencoders</vt:lpstr>
      <vt:lpstr>Lossless and Lossy Encoding</vt:lpstr>
      <vt:lpstr>Lossless and Lossy Encoding (cont)</vt:lpstr>
      <vt:lpstr>Supervised vs Unsupervised</vt:lpstr>
      <vt:lpstr>MP3 and JPG on an image</vt:lpstr>
      <vt:lpstr>MP3 and JPG on an image (cont)</vt:lpstr>
      <vt:lpstr>Blending</vt:lpstr>
      <vt:lpstr>Blending (cont)</vt:lpstr>
      <vt:lpstr>Blending (cont)</vt:lpstr>
      <vt:lpstr>Content blending</vt:lpstr>
      <vt:lpstr>Parametric or representation blending </vt:lpstr>
      <vt:lpstr>Blending in compressed representation</vt:lpstr>
      <vt:lpstr>The simplest autoencoder </vt:lpstr>
      <vt:lpstr>The simplest autoencoder </vt:lpstr>
      <vt:lpstr>Bottleneck</vt:lpstr>
      <vt:lpstr>Latent variables and latent layer</vt:lpstr>
      <vt:lpstr>Autoencoders in action</vt:lpstr>
      <vt:lpstr>Autoencoders in action (cont)</vt:lpstr>
      <vt:lpstr>Autoencoders in action (cont)</vt:lpstr>
      <vt:lpstr>Autoencoders in action (cont)</vt:lpstr>
      <vt:lpstr>Autoencoders in action (cont)</vt:lpstr>
      <vt:lpstr>Better autoencoder</vt:lpstr>
      <vt:lpstr>PowerPoint Presentation</vt:lpstr>
      <vt:lpstr>Go deeper</vt:lpstr>
      <vt:lpstr>Exploring autoencoders</vt:lpstr>
      <vt:lpstr>Exploring autoencoders</vt:lpstr>
      <vt:lpstr>Exploring autoencoders</vt:lpstr>
      <vt:lpstr>Exploring autoencoders</vt:lpstr>
      <vt:lpstr>Exploring autoencoders</vt:lpstr>
      <vt:lpstr>Parameter space of autoencoder</vt:lpstr>
      <vt:lpstr>Blending Latent Variables</vt:lpstr>
      <vt:lpstr>Blending Latent Variables</vt:lpstr>
      <vt:lpstr>Applying to novel input</vt:lpstr>
      <vt:lpstr>Convolutional Autoencoders</vt:lpstr>
      <vt:lpstr>Denoising</vt:lpstr>
      <vt:lpstr>Denoising (cont)</vt:lpstr>
      <vt:lpstr>Denoising (cont)</vt:lpstr>
      <vt:lpstr>Generative Models motivation </vt:lpstr>
      <vt:lpstr>Generative models</vt:lpstr>
      <vt:lpstr>Generative models</vt:lpstr>
      <vt:lpstr>Generative models</vt:lpstr>
      <vt:lpstr>Generative models</vt:lpstr>
      <vt:lpstr>Generative models</vt:lpstr>
      <vt:lpstr>Variational Autoencoders</vt:lpstr>
      <vt:lpstr>Variational Autoencoders</vt:lpstr>
      <vt:lpstr>Variational Autoencoders</vt:lpstr>
      <vt:lpstr>Variational Autoencoders</vt:lpstr>
      <vt:lpstr>Variational Autoencoder</vt:lpstr>
      <vt:lpstr>Variational Autoencoders</vt:lpstr>
      <vt:lpstr>Variational Autoencoders</vt:lpstr>
      <vt:lpstr>Variational Autoencoders</vt:lpstr>
      <vt:lpstr>Variational Autoencoders</vt:lpstr>
      <vt:lpstr>Variational Autoencoders</vt:lpstr>
      <vt:lpstr>VAE Likelihood</vt:lpstr>
      <vt:lpstr>VAE Likelihood</vt:lpstr>
      <vt:lpstr>VAE Architecture</vt:lpstr>
      <vt:lpstr>VAE Loss</vt:lpstr>
      <vt:lpstr>PowerPoint Presentation</vt:lpstr>
      <vt:lpstr>PowerPoint Presentation</vt:lpstr>
      <vt:lpstr>Training VAE</vt:lpstr>
      <vt:lpstr>Training VAE</vt:lpstr>
      <vt:lpstr>Training VAE</vt:lpstr>
      <vt:lpstr>Blending VAE</vt:lpstr>
      <vt:lpstr>Parameter space VAE</vt:lpstr>
      <vt:lpstr>Parameter space VAE</vt:lpstr>
      <vt:lpstr>Training VAE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Benue</cp:lastModifiedBy>
  <cp:revision>216</cp:revision>
  <dcterms:created xsi:type="dcterms:W3CDTF">2018-06-13T00:26:17Z</dcterms:created>
  <dcterms:modified xsi:type="dcterms:W3CDTF">2019-01-23T04:56:32Z</dcterms:modified>
</cp:coreProperties>
</file>